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89" r:id="rId3"/>
    <p:sldId id="291" r:id="rId4"/>
    <p:sldId id="261" r:id="rId5"/>
    <p:sldId id="257" r:id="rId6"/>
    <p:sldId id="259" r:id="rId7"/>
    <p:sldId id="306" r:id="rId8"/>
    <p:sldId id="262" r:id="rId9"/>
    <p:sldId id="307" r:id="rId10"/>
    <p:sldId id="288" r:id="rId11"/>
    <p:sldId id="308" r:id="rId12"/>
    <p:sldId id="287" r:id="rId13"/>
    <p:sldId id="285" r:id="rId14"/>
    <p:sldId id="286" r:id="rId15"/>
    <p:sldId id="310" r:id="rId16"/>
    <p:sldId id="311" r:id="rId17"/>
    <p:sldId id="312" r:id="rId18"/>
    <p:sldId id="309" r:id="rId19"/>
    <p:sldId id="263" r:id="rId20"/>
    <p:sldId id="313" r:id="rId21"/>
    <p:sldId id="314" r:id="rId22"/>
    <p:sldId id="315" r:id="rId23"/>
    <p:sldId id="264" r:id="rId24"/>
    <p:sldId id="316" r:id="rId25"/>
    <p:sldId id="265" r:id="rId26"/>
    <p:sldId id="317" r:id="rId27"/>
    <p:sldId id="318" r:id="rId28"/>
    <p:sldId id="319" r:id="rId29"/>
    <p:sldId id="301" r:id="rId30"/>
    <p:sldId id="279" r:id="rId31"/>
    <p:sldId id="302" r:id="rId32"/>
    <p:sldId id="303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1839" autoAdjust="0"/>
    <p:restoredTop sz="94660"/>
  </p:normalViewPr>
  <p:slideViewPr>
    <p:cSldViewPr>
      <p:cViewPr varScale="1">
        <p:scale>
          <a:sx n="75" d="100"/>
          <a:sy n="75" d="100"/>
        </p:scale>
        <p:origin x="97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69822A63-C576-4B4E-9CE5-9C50A496F4AF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-26719" y="0"/>
            <a:ext cx="9182673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42" name="Rectangle: Top Corners Rounded 41">
            <a:extLst>
              <a:ext uri="{FF2B5EF4-FFF2-40B4-BE49-F238E27FC236}">
                <a16:creationId xmlns:a16="http://schemas.microsoft.com/office/drawing/2014/main" xmlns="" id="{55433DE8-F0FD-446A-AAEE-445AB77C4EA5}"/>
              </a:ext>
            </a:extLst>
          </p:cNvPr>
          <p:cNvSpPr/>
          <p:nvPr userDrawn="1"/>
        </p:nvSpPr>
        <p:spPr>
          <a:xfrm rot="16200000">
            <a:off x="5015686" y="41658"/>
            <a:ext cx="1594268" cy="6642160"/>
          </a:xfrm>
          <a:prstGeom prst="round2SameRect">
            <a:avLst/>
          </a:prstGeom>
          <a:solidFill>
            <a:schemeClr val="accent1">
              <a:alpha val="18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5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6D01B939-232A-4FD6-8C34-AC631AEFC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D350-B2E6-49A8-8785-7C28B89ACE9B}" type="datetimeFigureOut">
              <a:rPr lang="en-IN" smtClean="0"/>
              <a:t>02-03-2022</a:t>
            </a:fld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9973E0D-EE02-443F-B959-CDFB00DFD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5A83-59C3-43D3-A91D-87F7BABD7D91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Rectangle: Single Corner Rounded 13">
            <a:extLst>
              <a:ext uri="{FF2B5EF4-FFF2-40B4-BE49-F238E27FC236}">
                <a16:creationId xmlns:a16="http://schemas.microsoft.com/office/drawing/2014/main" xmlns="" id="{BD7D298B-5569-4523-97E0-2E5DD728A667}"/>
              </a:ext>
            </a:extLst>
          </p:cNvPr>
          <p:cNvSpPr/>
          <p:nvPr userDrawn="1"/>
        </p:nvSpPr>
        <p:spPr>
          <a:xfrm flipH="1">
            <a:off x="7086600" y="4764696"/>
            <a:ext cx="2057400" cy="346801"/>
          </a:xfrm>
          <a:prstGeom prst="round1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788">
              <a:latin typeface="Bodoni MT" panose="02070603080606020203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520E0B49-10AE-46A6-A277-992682FC2C1D}"/>
              </a:ext>
            </a:extLst>
          </p:cNvPr>
          <p:cNvSpPr txBox="1"/>
          <p:nvPr userDrawn="1"/>
        </p:nvSpPr>
        <p:spPr>
          <a:xfrm flipH="1">
            <a:off x="8053302" y="4479083"/>
            <a:ext cx="1090699" cy="276999"/>
          </a:xfrm>
          <a:prstGeom prst="round1Rect">
            <a:avLst>
              <a:gd name="adj" fmla="val 50000"/>
            </a:avLst>
          </a:prstGeom>
          <a:gradFill flip="none" rotWithShape="1">
            <a:gsLst>
              <a:gs pos="0">
                <a:srgbClr val="E03EB6">
                  <a:tint val="66000"/>
                  <a:satMod val="160000"/>
                </a:srgbClr>
              </a:gs>
              <a:gs pos="50000">
                <a:srgbClr val="E03EB6">
                  <a:tint val="44500"/>
                  <a:satMod val="160000"/>
                </a:srgbClr>
              </a:gs>
              <a:gs pos="100000">
                <a:srgbClr val="E03EB6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txBody>
          <a:bodyPr wrap="square" rtlCol="0">
            <a:spAutoFit/>
          </a:bodyPr>
          <a:lstStyle/>
          <a:p>
            <a:endParaRPr lang="en-IN" sz="1200" dirty="0">
              <a:solidFill>
                <a:srgbClr val="00206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1A2EADE9-18CC-45F0-A1BF-96A658B0244F}"/>
              </a:ext>
            </a:extLst>
          </p:cNvPr>
          <p:cNvSpPr txBox="1"/>
          <p:nvPr userDrawn="1"/>
        </p:nvSpPr>
        <p:spPr>
          <a:xfrm>
            <a:off x="8014630" y="4439761"/>
            <a:ext cx="1026243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Course Code</a:t>
            </a:r>
            <a:endParaRPr lang="en-IN" sz="1800" b="1" dirty="0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E0181E2D-5C8C-4800-8671-77AB229243B8}"/>
              </a:ext>
            </a:extLst>
          </p:cNvPr>
          <p:cNvSpPr/>
          <p:nvPr userDrawn="1"/>
        </p:nvSpPr>
        <p:spPr>
          <a:xfrm>
            <a:off x="0" y="5111496"/>
            <a:ext cx="9144000" cy="174650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contourClr>
              <a:schemeClr val="accent5"/>
            </a:contourClr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5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86F540EA-D179-4549-9A47-F67DF3F4E85C}"/>
              </a:ext>
            </a:extLst>
          </p:cNvPr>
          <p:cNvSpPr/>
          <p:nvPr userDrawn="1"/>
        </p:nvSpPr>
        <p:spPr>
          <a:xfrm>
            <a:off x="1137213" y="-5652"/>
            <a:ext cx="8006787" cy="1933146"/>
          </a:xfrm>
          <a:prstGeom prst="rect">
            <a:avLst/>
          </a:prstGeom>
          <a:gradFill>
            <a:gsLst>
              <a:gs pos="100000">
                <a:schemeClr val="accent5">
                  <a:lumMod val="40000"/>
                  <a:lumOff val="60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8000">
                <a:schemeClr val="accent1">
                  <a:lumMod val="75000"/>
                </a:schemeClr>
              </a:gs>
              <a:gs pos="97000">
                <a:schemeClr val="accent1">
                  <a:lumMod val="50000"/>
                </a:schemeClr>
              </a:gs>
              <a:gs pos="57000">
                <a:schemeClr val="accent1">
                  <a:lumMod val="50000"/>
                </a:schemeClr>
              </a:gs>
            </a:gsLst>
            <a:lin ang="5400000" scaled="1"/>
          </a:gradFill>
          <a:ln/>
          <a:scene3d>
            <a:camera prst="orthographicFront"/>
            <a:lightRig rig="soft" dir="b">
              <a:rot lat="0" lon="0" rev="0"/>
            </a:lightRig>
          </a:scene3d>
          <a:sp3d prstMaterial="dkEdge">
            <a:contourClr>
              <a:schemeClr val="accent5"/>
            </a:contourClr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Master of Computer Applications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St. Joseph’s College (Autonomous)</a:t>
            </a:r>
          </a:p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Tiruchirappalli - 2</a:t>
            </a:r>
            <a:endParaRPr lang="en-IN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7DC57F74-A0C1-4C2C-8BEE-821523C703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8" y="83660"/>
            <a:ext cx="1143743" cy="1789919"/>
          </a:xfrm>
          <a:prstGeom prst="rect">
            <a:avLst/>
          </a:prstGeom>
        </p:spPr>
      </p:pic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xmlns="" id="{0C6304BC-D250-422C-A7F6-BB07740E94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836791" y="5342268"/>
            <a:ext cx="1026242" cy="1321475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/>
            </a:lvl1pPr>
          </a:lstStyle>
          <a:p>
            <a:endParaRPr lang="en-IN" dirty="0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xmlns="" id="{417B34C8-D808-4C4A-84A7-95FB0BA0A5E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114036" y="4795998"/>
            <a:ext cx="2029964" cy="313559"/>
          </a:xfrm>
        </p:spPr>
        <p:txBody>
          <a:bodyPr>
            <a:noAutofit/>
          </a:bodyPr>
          <a:lstStyle>
            <a:lvl1pPr marL="0" indent="0">
              <a:buNone/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r>
              <a:rPr lang="en-US" dirty="0">
                <a:solidFill>
                  <a:schemeClr val="bg1"/>
                </a:solidFill>
                <a:latin typeface="Bodoni MT" panose="02070603080606020203" pitchFamily="18" charset="0"/>
              </a:rPr>
              <a:t>17UCSXXXXX</a:t>
            </a:r>
            <a:endParaRPr lang="en-IN" dirty="0">
              <a:solidFill>
                <a:schemeClr val="bg1"/>
              </a:solidFill>
              <a:latin typeface="Bodoni MT" panose="02070603080606020203" pitchFamily="18" charset="0"/>
            </a:endParaRPr>
          </a:p>
        </p:txBody>
      </p:sp>
      <p:sp>
        <p:nvSpPr>
          <p:cNvPr id="47" name="Title 46">
            <a:extLst>
              <a:ext uri="{FF2B5EF4-FFF2-40B4-BE49-F238E27FC236}">
                <a16:creationId xmlns:a16="http://schemas.microsoft.com/office/drawing/2014/main" xmlns="" id="{0B5E86FE-3626-45B1-AF15-E96F6946A1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86050" y="2679897"/>
            <a:ext cx="6447848" cy="1325563"/>
          </a:xfrm>
        </p:spPr>
        <p:txBody>
          <a:bodyPr/>
          <a:lstStyle>
            <a:lvl1pPr algn="ctr">
              <a:defRPr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Title of the Presentation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9D1C219-155D-4E8E-BA82-9BFAD14A9E2F}"/>
              </a:ext>
            </a:extLst>
          </p:cNvPr>
          <p:cNvSpPr txBox="1"/>
          <p:nvPr userDrawn="1"/>
        </p:nvSpPr>
        <p:spPr>
          <a:xfrm flipV="1">
            <a:off x="-2954" y="3799383"/>
            <a:ext cx="1090699" cy="276999"/>
          </a:xfrm>
          <a:prstGeom prst="round1Rect">
            <a:avLst>
              <a:gd name="adj" fmla="val 50000"/>
            </a:avLst>
          </a:prstGeom>
          <a:gradFill flip="none" rotWithShape="1">
            <a:gsLst>
              <a:gs pos="0">
                <a:srgbClr val="E03EB6">
                  <a:tint val="66000"/>
                  <a:satMod val="160000"/>
                </a:srgbClr>
              </a:gs>
              <a:gs pos="50000">
                <a:srgbClr val="E03EB6">
                  <a:tint val="44500"/>
                  <a:satMod val="160000"/>
                </a:srgbClr>
              </a:gs>
              <a:gs pos="100000">
                <a:srgbClr val="E03EB6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 extrusionH="19050">
            <a:bevelT w="12700" h="63500"/>
            <a:bevelB w="6350"/>
          </a:sp3d>
        </p:spPr>
        <p:txBody>
          <a:bodyPr wrap="square" rtlCol="0">
            <a:spAutoFit/>
          </a:bodyPr>
          <a:lstStyle/>
          <a:p>
            <a:endParaRPr lang="en-IN" sz="1200" dirty="0">
              <a:solidFill>
                <a:srgbClr val="0020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FD5C980-4F4E-49AF-BE73-64111ACF9175}"/>
              </a:ext>
            </a:extLst>
          </p:cNvPr>
          <p:cNvSpPr txBox="1"/>
          <p:nvPr userDrawn="1"/>
        </p:nvSpPr>
        <p:spPr>
          <a:xfrm flipV="1">
            <a:off x="-26882" y="2961693"/>
            <a:ext cx="1090699" cy="276999"/>
          </a:xfrm>
          <a:prstGeom prst="round1Rect">
            <a:avLst>
              <a:gd name="adj" fmla="val 50000"/>
            </a:avLst>
          </a:prstGeom>
          <a:gradFill flip="none" rotWithShape="1">
            <a:gsLst>
              <a:gs pos="0">
                <a:srgbClr val="E03EB6">
                  <a:tint val="66000"/>
                  <a:satMod val="160000"/>
                </a:srgbClr>
              </a:gs>
              <a:gs pos="50000">
                <a:srgbClr val="E03EB6">
                  <a:tint val="44500"/>
                  <a:satMod val="160000"/>
                </a:srgbClr>
              </a:gs>
              <a:gs pos="100000">
                <a:srgbClr val="E03EB6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 extrusionH="19050">
            <a:bevelT w="12700" h="63500"/>
            <a:bevelB w="6350"/>
          </a:sp3d>
        </p:spPr>
        <p:txBody>
          <a:bodyPr wrap="square" rtlCol="0">
            <a:spAutoFit/>
          </a:bodyPr>
          <a:lstStyle/>
          <a:p>
            <a:endParaRPr lang="en-IN" sz="1200" dirty="0">
              <a:solidFill>
                <a:srgbClr val="002060"/>
              </a:solidFill>
            </a:endParaRPr>
          </a:p>
        </p:txBody>
      </p:sp>
      <p:sp>
        <p:nvSpPr>
          <p:cNvPr id="7" name="Rectangle: Top Corners Rounded 6">
            <a:extLst>
              <a:ext uri="{FF2B5EF4-FFF2-40B4-BE49-F238E27FC236}">
                <a16:creationId xmlns:a16="http://schemas.microsoft.com/office/drawing/2014/main" xmlns="" id="{45D54894-AD30-4252-BD3F-FDF8F1617F77}"/>
              </a:ext>
            </a:extLst>
          </p:cNvPr>
          <p:cNvSpPr/>
          <p:nvPr userDrawn="1"/>
        </p:nvSpPr>
        <p:spPr>
          <a:xfrm rot="5400000" flipH="1">
            <a:off x="826141" y="2890047"/>
            <a:ext cx="277000" cy="420289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788">
              <a:latin typeface="Bodoni MT" panose="02070603080606020203" pitchFamily="18" charset="0"/>
            </a:endParaRPr>
          </a:p>
        </p:txBody>
      </p:sp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xmlns="" id="{D9D36168-1ECA-4F65-A886-1CC6EBDE6B8C}"/>
              </a:ext>
            </a:extLst>
          </p:cNvPr>
          <p:cNvSpPr/>
          <p:nvPr userDrawn="1"/>
        </p:nvSpPr>
        <p:spPr>
          <a:xfrm rot="5400000">
            <a:off x="1332539" y="3350467"/>
            <a:ext cx="277001" cy="1172719"/>
          </a:xfrm>
          <a:prstGeom prst="round2SameRect">
            <a:avLst>
              <a:gd name="adj1" fmla="val 28393"/>
              <a:gd name="adj2" fmla="val 0"/>
            </a:avLst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788" dirty="0">
              <a:latin typeface="Bodoni MT" panose="02070603080606020203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635DE52-A7ED-4664-A7E0-74AC4A0CA70F}"/>
              </a:ext>
            </a:extLst>
          </p:cNvPr>
          <p:cNvSpPr txBox="1"/>
          <p:nvPr userDrawn="1"/>
        </p:nvSpPr>
        <p:spPr>
          <a:xfrm>
            <a:off x="-4201" y="3745468"/>
            <a:ext cx="1006363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Programme</a:t>
            </a:r>
            <a:endParaRPr lang="en-IN" sz="1800" b="1" dirty="0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xmlns="" id="{31D5D946-8EB5-4A5B-84BF-E6D79B00533E}"/>
              </a:ext>
            </a:extLst>
          </p:cNvPr>
          <p:cNvSpPr/>
          <p:nvPr userDrawn="1"/>
        </p:nvSpPr>
        <p:spPr>
          <a:xfrm>
            <a:off x="-4201" y="4766456"/>
            <a:ext cx="4576201" cy="353319"/>
          </a:xfrm>
          <a:prstGeom prst="round1Rect">
            <a:avLst>
              <a:gd name="adj" fmla="val 50000"/>
            </a:avLst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788">
              <a:latin typeface="Bodoni MT" panose="02070603080606020203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AC7C8EB0-8F66-425C-BBE8-F1E1940ACC3A}"/>
              </a:ext>
            </a:extLst>
          </p:cNvPr>
          <p:cNvSpPr txBox="1"/>
          <p:nvPr userDrawn="1"/>
        </p:nvSpPr>
        <p:spPr>
          <a:xfrm>
            <a:off x="-4200" y="4491272"/>
            <a:ext cx="888882" cy="276999"/>
          </a:xfrm>
          <a:prstGeom prst="round1Rect">
            <a:avLst>
              <a:gd name="adj" fmla="val 50000"/>
            </a:avLst>
          </a:prstGeom>
          <a:gradFill flip="none" rotWithShape="1">
            <a:gsLst>
              <a:gs pos="0">
                <a:srgbClr val="E03EB6">
                  <a:tint val="66000"/>
                  <a:satMod val="160000"/>
                </a:srgbClr>
              </a:gs>
              <a:gs pos="50000">
                <a:srgbClr val="E03EB6">
                  <a:tint val="44500"/>
                  <a:satMod val="160000"/>
                </a:srgbClr>
              </a:gs>
              <a:gs pos="100000">
                <a:srgbClr val="E03EB6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txBody>
          <a:bodyPr wrap="square" rtlCol="0">
            <a:spAutoFit/>
          </a:bodyPr>
          <a:lstStyle/>
          <a:p>
            <a:endParaRPr lang="en-IN" sz="1200" dirty="0">
              <a:solidFill>
                <a:srgbClr val="00206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47C7A2D4-1AF2-438F-8B66-04B6ABFC3BC2}"/>
              </a:ext>
            </a:extLst>
          </p:cNvPr>
          <p:cNvSpPr txBox="1"/>
          <p:nvPr userDrawn="1"/>
        </p:nvSpPr>
        <p:spPr>
          <a:xfrm>
            <a:off x="-4201" y="4460240"/>
            <a:ext cx="91576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Course</a:t>
            </a:r>
            <a:endParaRPr lang="en-IN" sz="1800" b="1" dirty="0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xmlns="" id="{11B53BC1-0CCE-407A-AEF2-BD594097DE0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7413" y="5310046"/>
            <a:ext cx="3397451" cy="1383147"/>
          </a:xfrm>
          <a:prstGeom prst="round2DiagRect">
            <a:avLst>
              <a:gd name="adj1" fmla="val 0"/>
              <a:gd name="adj2" fmla="val 26389"/>
            </a:avLst>
          </a:prstGeom>
          <a:solidFill>
            <a:schemeClr val="tx2">
              <a:lumMod val="75000"/>
            </a:schemeClr>
          </a:solidFill>
        </p:spPr>
        <p:txBody>
          <a:bodyPr lIns="36000" tIns="36000" rIns="36000" bIns="36000" anchor="t">
            <a:normAutofit/>
          </a:bodyPr>
          <a:lstStyle>
            <a:lvl1pPr marL="0" indent="0">
              <a:buNone/>
              <a:defRPr sz="15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Prof. Name</a:t>
            </a:r>
          </a:p>
          <a:p>
            <a:pPr lvl="0"/>
            <a:r>
              <a:rPr lang="en-US" dirty="0"/>
              <a:t>(Department Associated)</a:t>
            </a: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xmlns="" id="{6569B3C9-D6D2-4162-A7D8-6963901245A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4784957"/>
            <a:ext cx="4451117" cy="271939"/>
          </a:xfrm>
        </p:spPr>
        <p:txBody>
          <a:bodyPr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  <a:latin typeface="Bodoni MT" panose="02070603080606020203" pitchFamily="18" charset="0"/>
              </a:defRPr>
            </a:lvl1pPr>
            <a:lvl2pPr>
              <a:defRPr sz="900"/>
            </a:lvl2pPr>
            <a:lvl3pPr>
              <a:defRPr sz="825"/>
            </a:lvl3pPr>
            <a:lvl4pPr>
              <a:defRPr sz="788"/>
            </a:lvl4pPr>
            <a:lvl5pPr>
              <a:defRPr sz="788"/>
            </a:lvl5pPr>
          </a:lstStyle>
          <a:p>
            <a:pPr lvl="0"/>
            <a:r>
              <a:rPr lang="en-IN" dirty="0"/>
              <a:t>Course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xmlns="" id="{D737AF66-30C7-4DF2-B022-8959B84E6B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92089" y="2993084"/>
            <a:ext cx="298609" cy="214213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675"/>
            </a:lvl2pPr>
            <a:lvl3pPr>
              <a:defRPr sz="600"/>
            </a:lvl3pPr>
            <a:lvl4pPr>
              <a:defRPr sz="525"/>
            </a:lvl4pPr>
            <a:lvl5pPr>
              <a:defRPr sz="525"/>
            </a:lvl5pPr>
          </a:lstStyle>
          <a:p>
            <a:pPr lvl="0"/>
            <a:r>
              <a:rPr lang="en-US" dirty="0"/>
              <a:t>I</a:t>
            </a:r>
            <a:endParaRPr lang="en-IN" dirty="0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xmlns="" id="{1BDFFD85-8598-4C16-9CAD-705399D3492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09337" y="3798326"/>
            <a:ext cx="1148062" cy="276999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  <a:lvl2pPr>
              <a:defRPr sz="825"/>
            </a:lvl2pPr>
            <a:lvl3pPr>
              <a:defRPr sz="788"/>
            </a:lvl3pPr>
            <a:lvl4pPr>
              <a:defRPr sz="750"/>
            </a:lvl4pPr>
            <a:lvl5pPr>
              <a:defRPr sz="750"/>
            </a:lvl5pPr>
          </a:lstStyle>
          <a:p>
            <a:r>
              <a:rPr lang="en-US" dirty="0">
                <a:solidFill>
                  <a:schemeClr val="bg1"/>
                </a:solidFill>
                <a:latin typeface="Bodoni MT" panose="02070603080606020203" pitchFamily="18" charset="0"/>
              </a:rPr>
              <a:t>MCA/ B. Sc</a:t>
            </a:r>
            <a:endParaRPr lang="en-IN" dirty="0">
              <a:solidFill>
                <a:schemeClr val="bg1"/>
              </a:solidFill>
              <a:latin typeface="Bodoni MT" panose="02070603080606020203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A680399-F159-4405-B9FF-B4F62B1B0CF7}"/>
              </a:ext>
            </a:extLst>
          </p:cNvPr>
          <p:cNvSpPr txBox="1"/>
          <p:nvPr userDrawn="1"/>
        </p:nvSpPr>
        <p:spPr>
          <a:xfrm>
            <a:off x="-26882" y="2892042"/>
            <a:ext cx="75373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>
                <a:solidFill>
                  <a:srgbClr val="00206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Semester</a:t>
            </a:r>
            <a:endParaRPr lang="en-IN" sz="1800" b="1" dirty="0">
              <a:solidFill>
                <a:srgbClr val="00206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64025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558B853-7506-45FD-AD63-37054E86F1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DBFD91D-D5DE-4F88-9F08-EE52EA121ABE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D91D-D5DE-4F88-9F08-EE52EA121ABE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8B853-7506-45FD-AD63-37054E86F1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558B853-7506-45FD-AD63-37054E86F1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D91D-D5DE-4F88-9F08-EE52EA121ABE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D91D-D5DE-4F88-9F08-EE52EA121ABE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558B853-7506-45FD-AD63-37054E86F1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D91D-D5DE-4F88-9F08-EE52EA121ABE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558B853-7506-45FD-AD63-37054E86F1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D91D-D5DE-4F88-9F08-EE52EA121ABE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558B853-7506-45FD-AD63-37054E86F1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DBFD91D-D5DE-4F88-9F08-EE52EA121ABE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8B853-7506-45FD-AD63-37054E86F1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D91D-D5DE-4F88-9F08-EE52EA121ABE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558B853-7506-45FD-AD63-37054E86F1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D91D-D5DE-4F88-9F08-EE52EA121ABE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558B853-7506-45FD-AD63-37054E86F1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D91D-D5DE-4F88-9F08-EE52EA121ABE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558B853-7506-45FD-AD63-37054E86F1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558B853-7506-45FD-AD63-37054E86F1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D91D-D5DE-4F88-9F08-EE52EA121ABE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DBFD91D-D5DE-4F88-9F08-EE52EA121ABE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558B853-7506-45FD-AD63-37054E86F1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xmlns="" id="{AC217572-8CF2-4A24-9C28-08DFED500CC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7" b="777"/>
          <a:stretch>
            <a:fillRect/>
          </a:stretch>
        </p:blipFill>
        <p:spPr>
          <a:xfrm>
            <a:off x="8001000" y="5562600"/>
            <a:ext cx="738187" cy="858837"/>
          </a:xfrm>
          <a:prstGeom prst="ellipse">
            <a:avLst/>
          </a:prstGeom>
        </p:spPr>
      </p:pic>
      <p:sp>
        <p:nvSpPr>
          <p:cNvPr id="31" name="Text Placeholder 24">
            <a:extLst>
              <a:ext uri="{FF2B5EF4-FFF2-40B4-BE49-F238E27FC236}">
                <a16:creationId xmlns:a16="http://schemas.microsoft.com/office/drawing/2014/main" xmlns="" id="{D1E9CF1E-F45F-44F8-9D19-B131B4F1A4C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7413" y="5562600"/>
            <a:ext cx="4139787" cy="1037360"/>
          </a:xfrm>
          <a:prstGeom prst="round2DiagRect">
            <a:avLst>
              <a:gd name="adj1" fmla="val 0"/>
              <a:gd name="adj2" fmla="val 50000"/>
            </a:avLst>
          </a:prstGeom>
          <a:solidFill>
            <a:schemeClr val="tx2">
              <a:lumMod val="75000"/>
            </a:schemeClr>
          </a:solidFill>
        </p:spPr>
        <p:txBody>
          <a:bodyPr anchor="t">
            <a:normAutofit fontScale="85000" lnSpcReduction="10000"/>
          </a:bodyPr>
          <a:lstStyle>
            <a:lvl1pPr marL="0" indent="0">
              <a:buNone/>
              <a:defRPr sz="20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b="1" dirty="0"/>
              <a:t>Prof. V. S. Joe Irudayaraj</a:t>
            </a:r>
          </a:p>
          <a:p>
            <a:pPr lvl="0"/>
            <a:r>
              <a:rPr lang="en-US" dirty="0"/>
              <a:t>Associate Professor of Computer Science </a:t>
            </a:r>
          </a:p>
        </p:txBody>
      </p:sp>
      <p:sp>
        <p:nvSpPr>
          <p:cNvPr id="36" name="Text Placeholder 30">
            <a:extLst>
              <a:ext uri="{FF2B5EF4-FFF2-40B4-BE49-F238E27FC236}">
                <a16:creationId xmlns:a16="http://schemas.microsoft.com/office/drawing/2014/main" xmlns="" id="{A6C0197E-947C-4CCA-9AED-BC0791D5236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129276" y="4724694"/>
            <a:ext cx="2004622" cy="304506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algn="r"/>
            <a:r>
              <a:rPr lang="en-IN" dirty="0">
                <a:solidFill>
                  <a:schemeClr val="bg1"/>
                </a:solidFill>
                <a:latin typeface="Bodoni MT" panose="02070603080606020203" pitchFamily="18" charset="0"/>
              </a:rPr>
              <a:t>18SCS3101A</a:t>
            </a:r>
          </a:p>
        </p:txBody>
      </p:sp>
      <p:sp>
        <p:nvSpPr>
          <p:cNvPr id="37" name="Text Placeholder 34">
            <a:extLst>
              <a:ext uri="{FF2B5EF4-FFF2-40B4-BE49-F238E27FC236}">
                <a16:creationId xmlns:a16="http://schemas.microsoft.com/office/drawing/2014/main" xmlns="" id="{00AFB49D-5B20-4371-9681-26DC4239CC0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4765334"/>
            <a:ext cx="4724400" cy="380706"/>
          </a:xfrm>
        </p:spPr>
        <p:txBody>
          <a:bodyPr anchor="ctr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Bodoni MT" panose="02070603080606020203" pitchFamily="18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sz="1600" dirty="0"/>
              <a:t>DESIGN AND ANALYSIS OF ALGORITHMS</a:t>
            </a:r>
            <a:endParaRPr lang="en-IN" sz="1600" dirty="0"/>
          </a:p>
        </p:txBody>
      </p:sp>
      <p:sp>
        <p:nvSpPr>
          <p:cNvPr id="39" name="Text Placeholder 45">
            <a:extLst>
              <a:ext uri="{FF2B5EF4-FFF2-40B4-BE49-F238E27FC236}">
                <a16:creationId xmlns:a16="http://schemas.microsoft.com/office/drawing/2014/main" xmlns="" id="{E76D6E7C-C7FA-412C-B899-D78E0DC154D5}"/>
              </a:ext>
            </a:extLst>
          </p:cNvPr>
          <p:cNvSpPr txBox="1">
            <a:spLocks/>
          </p:cNvSpPr>
          <p:nvPr/>
        </p:nvSpPr>
        <p:spPr>
          <a:xfrm>
            <a:off x="884682" y="3596344"/>
            <a:ext cx="1196721" cy="25391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N" sz="1500" dirty="0">
              <a:solidFill>
                <a:schemeClr val="bg1"/>
              </a:solidFill>
              <a:latin typeface="Bodoni MT" panose="02070603080606020203" pitchFamily="18" charset="0"/>
            </a:endParaRPr>
          </a:p>
        </p:txBody>
      </p:sp>
      <p:sp>
        <p:nvSpPr>
          <p:cNvPr id="40" name="Text Placeholder 43">
            <a:extLst>
              <a:ext uri="{FF2B5EF4-FFF2-40B4-BE49-F238E27FC236}">
                <a16:creationId xmlns:a16="http://schemas.microsoft.com/office/drawing/2014/main" xmlns="" id="{80331603-7D79-4437-B4AA-F259B1BAAC9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1604" y="2959200"/>
            <a:ext cx="427435" cy="285750"/>
          </a:xfrm>
        </p:spPr>
        <p:txBody>
          <a:bodyPr anchor="ctr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Bodoni MT Black" panose="02070A03080606020203" pitchFamily="18" charset="0"/>
                <a:cs typeface="Times New Roman" panose="02020603050405020304" pitchFamily="18" charset="0"/>
              </a:defRPr>
            </a:lvl1pPr>
            <a:lvl2pPr>
              <a:defRPr sz="9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</a:lstStyle>
          <a:p>
            <a:pPr lvl="0"/>
            <a:r>
              <a:rPr lang="en-US" sz="1200" b="0" dirty="0"/>
              <a:t>III</a:t>
            </a:r>
            <a:endParaRPr lang="en-IN" sz="1200" b="0" dirty="0"/>
          </a:p>
        </p:txBody>
      </p:sp>
      <p:sp>
        <p:nvSpPr>
          <p:cNvPr id="41" name="Text Placeholder 45">
            <a:extLst>
              <a:ext uri="{FF2B5EF4-FFF2-40B4-BE49-F238E27FC236}">
                <a16:creationId xmlns:a16="http://schemas.microsoft.com/office/drawing/2014/main" xmlns="" id="{0BAE8483-5078-4B5D-BA45-F80E187A39B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74954" y="3771382"/>
            <a:ext cx="1196721" cy="38070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r>
              <a:rPr lang="en-US" sz="1600" dirty="0">
                <a:solidFill>
                  <a:schemeClr val="bg1"/>
                </a:solidFill>
                <a:latin typeface="Bodoni MT" panose="02070603080606020203" pitchFamily="18" charset="0"/>
              </a:rPr>
              <a:t>M Sc/ MCA</a:t>
            </a:r>
            <a:endParaRPr lang="en-IN" sz="1600" dirty="0">
              <a:solidFill>
                <a:schemeClr val="bg1"/>
              </a:solidFill>
              <a:latin typeface="Bodoni MT" panose="02070603080606020203" pitchFamily="18" charset="0"/>
            </a:endParaRPr>
          </a:p>
        </p:txBody>
      </p:sp>
      <p:sp>
        <p:nvSpPr>
          <p:cNvPr id="42" name="Title 46">
            <a:extLst>
              <a:ext uri="{FF2B5EF4-FFF2-40B4-BE49-F238E27FC236}">
                <a16:creationId xmlns:a16="http://schemas.microsoft.com/office/drawing/2014/main" xmlns="" id="{38001DEE-F0E8-4E46-990B-69623CC7EB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14600" y="2867173"/>
            <a:ext cx="6619298" cy="994172"/>
          </a:xfrm>
        </p:spPr>
        <p:txBody>
          <a:bodyPr>
            <a:normAutofit fontScale="90000"/>
          </a:bodyPr>
          <a:lstStyle>
            <a:lvl1pPr algn="ctr">
              <a:defRPr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en-IN" sz="6000" dirty="0"/>
              <a:t>ARRAY STRUCTURE</a:t>
            </a:r>
          </a:p>
        </p:txBody>
      </p:sp>
    </p:spTree>
    <p:extLst>
      <p:ext uri="{BB962C8B-B14F-4D97-AF65-F5344CB8AC3E}">
        <p14:creationId xmlns:p14="http://schemas.microsoft.com/office/powerpoint/2010/main" val="3081287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UPDATION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REPLACE DATA ‘x’  AT  LOCATION ’j’  WHERE 1&lt;=j&lt;=n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(GIVEN : ARRAY OF ‘N’ ELEMENTS)</a:t>
            </a:r>
          </a:p>
          <a:p>
            <a:pPr marL="0" lvl="0" indent="45720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6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</a:t>
            </a:r>
            <a:endParaRPr lang="en-US" sz="13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 read </a:t>
            </a:r>
            <a:r>
              <a:rPr lang="en-US" sz="3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x,j</a:t>
            </a:r>
            <a:endParaRPr lang="en-US" sz="30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 a[j]=x                              </a:t>
            </a:r>
            <a:endParaRPr lang="en-US" sz="15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3"/>
            </a:pPr>
            <a:endParaRPr lang="en-US" sz="24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548640" lvl="2" indent="45720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17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endParaRPr lang="en-US" sz="5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DISPLAY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Given Array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10 20 30 40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 new data to replace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 position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New Array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10 20 80 40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COPYING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COPY ARRAY A OF ‘m’ elements TO  ARRAY B </a:t>
            </a:r>
            <a:r>
              <a:rPr lang="en-US" sz="2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</a:t>
            </a:r>
            <a:endParaRPr lang="en-US" sz="13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30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for </a:t>
            </a:r>
            <a:r>
              <a:rPr lang="en-US" sz="3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 to m do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b[</a:t>
            </a:r>
            <a:r>
              <a:rPr lang="en-US" sz="3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 = a[</a:t>
            </a:r>
            <a:r>
              <a:rPr lang="en-US" sz="3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</a:p>
          <a:p>
            <a:pPr marL="548640" lvl="2" indent="45720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17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endParaRPr lang="en-US" sz="5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JOINING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 fontScale="92500" lnSpcReduction="10000"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JOIN </a:t>
            </a:r>
          </a:p>
          <a:p>
            <a:pPr marL="0" lvl="0" indent="22860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ARRAY B OF ‘n’ elements </a:t>
            </a:r>
          </a:p>
          <a:p>
            <a:pPr marL="0" lvl="0" indent="22860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 </a:t>
            </a:r>
          </a:p>
          <a:p>
            <a:pPr marL="0" lvl="0" indent="22860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ARRAY A  of  ‘m’ elements </a:t>
            </a:r>
          </a:p>
          <a:p>
            <a:pPr marL="0" lvl="0" indent="45720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</a:t>
            </a:r>
            <a:endParaRPr lang="en-US" sz="13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30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 for j= 1 to n do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a[</a:t>
            </a:r>
            <a:r>
              <a:rPr lang="en-US" sz="3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m+j</a:t>
            </a: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 =  b[j]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2.  m =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m+n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</a:p>
          <a:p>
            <a:pPr marL="548640" lvl="2" indent="45720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17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endParaRPr lang="en-US" sz="5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REVERSING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REVERSE AN  ARRAY  OF ‘n’ ELEMENTS</a:t>
            </a:r>
          </a:p>
          <a:p>
            <a:pPr marL="0" lvl="0" indent="45720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</a:t>
            </a:r>
            <a:endParaRPr lang="en-US" sz="13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30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for </a:t>
            </a:r>
            <a:r>
              <a:rPr lang="en-US" sz="3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 to n/2 do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a[</a:t>
            </a:r>
            <a:r>
              <a:rPr lang="en-US" sz="3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 ↔  a[n-i+1]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</a:p>
          <a:p>
            <a:pPr marL="548640" lvl="2" indent="45720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17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endParaRPr lang="en-US" sz="5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CREATION and DISPLAY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CREATE  and DISPLAY AN ARRAY OF  ‘n’  ELEMENTS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ALGORITHM:</a:t>
            </a:r>
            <a:endParaRPr lang="en-US" sz="12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45720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read n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for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 to n do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read a[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548640" lvl="2" indent="45720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17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endParaRPr lang="en-US" sz="5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for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 to n do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write a[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DISPLAY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 number of elements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 data one by one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Given Array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10   20   30   40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REVERSING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REVERSE  AN  ARRAY  OF ‘n’ ELEMENTS</a:t>
            </a:r>
          </a:p>
          <a:p>
            <a:pPr marL="0" lvl="0" indent="45720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</a:t>
            </a:r>
            <a:endParaRPr lang="en-US" sz="13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30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for </a:t>
            </a:r>
            <a:r>
              <a:rPr lang="en-US" sz="3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 to n/2 do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a[</a:t>
            </a:r>
            <a:r>
              <a:rPr lang="en-US" sz="3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 ↔  a[n-i+1]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</a:p>
          <a:p>
            <a:pPr marL="548640" lvl="2" indent="45720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17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endParaRPr lang="en-US" sz="5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DISPLAY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Given Array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10 20 30 40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32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Reversed Array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40 30 20 10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INSERTION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 fontScale="77500" lnSpcReduction="20000"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INSERT DATA ‘x’  AT  LOCATION ’j’  WHERE 1&lt;=j&lt;=n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(GIVEN : ARRAY OF ‘n’ ELEMENTS)</a:t>
            </a:r>
          </a:p>
          <a:p>
            <a:pPr marL="0" lvl="0" indent="45720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6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</a:t>
            </a:r>
            <a:endParaRPr lang="en-US" sz="13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 read x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 read j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30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 for </a:t>
            </a:r>
            <a:r>
              <a:rPr lang="en-US" sz="3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n </a:t>
            </a:r>
            <a:r>
              <a:rPr lang="en-US" sz="3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downto</a:t>
            </a: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j do                              </a:t>
            </a:r>
            <a:endParaRPr lang="en-US" sz="15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a[i+1] = a[</a:t>
            </a:r>
            <a:r>
              <a:rPr lang="en-US" sz="3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      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30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a[j] = x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30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 n = n+1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548640" lvl="2" indent="45720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17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endParaRPr lang="en-US" sz="5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 </a:t>
            </a:r>
            <a:endParaRPr lang="en-US" dirty="0"/>
          </a:p>
          <a:p>
            <a:pPr>
              <a:buNone/>
            </a:pPr>
            <a:r>
              <a:rPr lang="en-US" b="1" dirty="0"/>
              <a:t>     What is an Array?</a:t>
            </a:r>
            <a:endParaRPr lang="en-US" dirty="0"/>
          </a:p>
          <a:p>
            <a:pPr>
              <a:buNone/>
            </a:pPr>
            <a:r>
              <a:rPr lang="en-US" dirty="0"/>
              <a:t>      Group of elements are represented in a </a:t>
            </a:r>
            <a:r>
              <a:rPr lang="en-US" dirty="0">
                <a:solidFill>
                  <a:srgbClr val="C00000"/>
                </a:solidFill>
              </a:rPr>
              <a:t>single name</a:t>
            </a:r>
            <a:r>
              <a:rPr lang="en-US" dirty="0"/>
              <a:t> called an Array.  Array is a </a:t>
            </a:r>
            <a:r>
              <a:rPr lang="en-US" dirty="0">
                <a:solidFill>
                  <a:srgbClr val="FF0000"/>
                </a:solidFill>
              </a:rPr>
              <a:t>set of pairs</a:t>
            </a:r>
            <a:r>
              <a:rPr lang="en-US" dirty="0"/>
              <a:t>, index and value. Array has </a:t>
            </a:r>
            <a:r>
              <a:rPr lang="en-US" dirty="0">
                <a:solidFill>
                  <a:srgbClr val="C00000"/>
                </a:solidFill>
              </a:rPr>
              <a:t>consecutive memory </a:t>
            </a:r>
            <a:r>
              <a:rPr lang="en-US" dirty="0"/>
              <a:t>locations.  Array is a </a:t>
            </a:r>
            <a:r>
              <a:rPr lang="en-US" dirty="0">
                <a:solidFill>
                  <a:srgbClr val="FF0000"/>
                </a:solidFill>
              </a:rPr>
              <a:t>random access </a:t>
            </a:r>
            <a:r>
              <a:rPr lang="en-US" dirty="0"/>
              <a:t>structure. Array is a </a:t>
            </a:r>
            <a:r>
              <a:rPr lang="en-US" dirty="0">
                <a:solidFill>
                  <a:srgbClr val="C00000"/>
                </a:solidFill>
              </a:rPr>
              <a:t>homogeneous structure</a:t>
            </a:r>
            <a:r>
              <a:rPr lang="en-US" dirty="0"/>
              <a:t>, that is it consists same type of data.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INSERTION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Given Array</a:t>
            </a:r>
          </a:p>
          <a:p>
            <a:pPr mar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10   20   30   40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 new data to insert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 its position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New Array after insertion</a:t>
            </a:r>
          </a:p>
          <a:p>
            <a:pPr mar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10   100   20  30   40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INSERTION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Given Array</a:t>
            </a:r>
          </a:p>
          <a:p>
            <a:pPr mar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10   20   30   40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 new data to insert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 its position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New Array after insertion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100   10  20  30   40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INSERTION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Given Array</a:t>
            </a:r>
          </a:p>
          <a:p>
            <a:pPr mar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10   20   30   40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 new data to insert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 its position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New Array after insertion</a:t>
            </a:r>
          </a:p>
          <a:p>
            <a:pPr mar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10  20  30   40  100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INSERTION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INSERT DATA ‘x’  AT  THE END OF AN ARRAY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(GIVEN :  ARRAY OF ‘n’ ELEMENTS)</a:t>
            </a:r>
            <a:endParaRPr lang="en-US" sz="26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</a:t>
            </a:r>
            <a:endParaRPr lang="en-US" sz="13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read x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a[ n + 1] = x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n = n+1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548640" lvl="2" indent="45720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17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endParaRPr lang="en-US" sz="5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INSERTION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Given Array</a:t>
            </a:r>
          </a:p>
          <a:p>
            <a:pPr mar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10   20   30   40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 new data to insert at rear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New Array after insertion</a:t>
            </a:r>
          </a:p>
          <a:p>
            <a:pPr mar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10  20  30   40  100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DELETION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DELETE DATA  AT  LOCATION ’j’  WHERE 1&lt;=j&lt;=n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(GIVEN : ARRAY OF ‘n’ ELEMENTS)</a:t>
            </a:r>
          </a:p>
          <a:p>
            <a:pPr marL="0" lvl="0" indent="45720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6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</a:t>
            </a:r>
            <a:endParaRPr lang="en-US" sz="13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read j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 for </a:t>
            </a:r>
            <a:r>
              <a:rPr lang="en-US" sz="3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j+1 to n do                              </a:t>
            </a:r>
            <a:endParaRPr lang="en-US" sz="15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a[i-1] = a[</a:t>
            </a:r>
            <a:r>
              <a:rPr lang="en-US" sz="3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      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 n = n-1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548640" lvl="2" indent="45720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17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endParaRPr lang="en-US" sz="5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DELETION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Given Array</a:t>
            </a:r>
          </a:p>
          <a:p>
            <a:pPr mar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10   20   30   40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  data to delete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New Array after deletion</a:t>
            </a:r>
          </a:p>
          <a:p>
            <a:pPr mar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10  20  40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DELETION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Given Array</a:t>
            </a:r>
          </a:p>
          <a:p>
            <a:pPr mar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10   20   30   40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  data to delete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New Array after deletion</a:t>
            </a:r>
          </a:p>
          <a:p>
            <a:pPr mar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10  20  30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DELETION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Given Array</a:t>
            </a:r>
          </a:p>
          <a:p>
            <a:pPr mar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10   20   30   40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  data to delete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New Array after deletion</a:t>
            </a:r>
          </a:p>
          <a:p>
            <a:pPr mar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20   30   40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DELETION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 fontScale="92500" lnSpcReduction="20000"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DELETE DATA ‘x’  FROM AN ARRAY OF ‘n’ ELEMENTS</a:t>
            </a:r>
          </a:p>
          <a:p>
            <a:pPr marL="0" lvl="0" indent="45720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</a:t>
            </a:r>
            <a:endParaRPr lang="en-US" sz="13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 read x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 for </a:t>
            </a:r>
            <a:r>
              <a:rPr lang="en-US" sz="3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1 to n do</a:t>
            </a:r>
            <a:endParaRPr lang="en-US" sz="15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if (a[</a:t>
            </a:r>
            <a:r>
              <a:rPr lang="en-US" sz="3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]=x) break      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if (</a:t>
            </a:r>
            <a:r>
              <a:rPr lang="en-US" sz="3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=n+1) then {write(‘Not Found’); return;}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else { for j= i+1 to n do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a[j-1] = a[j]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n=n-1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}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548640" lvl="2" indent="45720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17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endParaRPr lang="en-US" sz="5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STRUCTURE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</p:spPr>
        <p:txBody>
          <a:bodyPr anchor="t" anchorCtr="1">
            <a:normAutofit fontScale="92500" lnSpcReduction="20000"/>
          </a:bodyPr>
          <a:lstStyle/>
          <a:p>
            <a:pPr mar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Operations on Array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0" lvl="0" indent="45720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  Creation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  Display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  Updating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4.   Copying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5.   Joining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6.   Concatenation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7.   Reversing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8.   Insertion		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9.   Deletion			      </a:t>
            </a: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10. Searching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11. Sorting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12. Merging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01773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MERGING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 fontScale="92500" lnSpcReduction="10000"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MERGE TWO SORTED ARRAYS</a:t>
            </a:r>
          </a:p>
          <a:p>
            <a:pPr marL="0" lvl="0" indent="22860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ARRAY  A  OF ‘m’ ELEMENTS</a:t>
            </a:r>
          </a:p>
          <a:p>
            <a:pPr marL="0" lvl="0" indent="22860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WITH</a:t>
            </a:r>
          </a:p>
          <a:p>
            <a:pPr marL="0" lvl="0" indent="22860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ARRAY B OF ‘n’ ELEMENTS </a:t>
            </a:r>
          </a:p>
          <a:p>
            <a:pPr marL="0" lvl="0" indent="45720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</a:t>
            </a:r>
            <a:endParaRPr lang="en-US" sz="13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</a:pPr>
            <a:r>
              <a:rPr lang="en-US" sz="3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=1; j=1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a[m+1] = ∞ ; a[n+1]= ∞ 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for k= 1 to </a:t>
            </a:r>
            <a:r>
              <a:rPr lang="en-US" sz="3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m+n</a:t>
            </a: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do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{ if (a[</a:t>
            </a:r>
            <a:r>
              <a:rPr lang="en-US" sz="3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 &lt;= b[j]) then {c[k]=a[</a:t>
            </a:r>
            <a:r>
              <a:rPr lang="en-US" sz="3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];   </a:t>
            </a:r>
            <a:r>
              <a:rPr lang="en-US" sz="3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=i+1}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else  {c[k]=b[j];   j=j+1}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}</a:t>
            </a:r>
          </a:p>
          <a:p>
            <a:pPr marL="548640" lvl="2" indent="45720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17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endParaRPr lang="en-US" sz="5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228600" y="15240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chemeClr val="tx2"/>
                </a:solidFill>
                <a:latin typeface="Times New Roman" pitchFamily="18" charset="0"/>
              </a:rPr>
              <a:t>MATRIX: 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</a:rPr>
              <a:t>MAGIC SQUARE       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</a:rPr>
              <a:t> (4i,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</a:rPr>
              <a:t>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</a:rPr>
              <a:t> = 1, 2, 3, …)</a:t>
            </a:r>
          </a:p>
        </p:txBody>
      </p:sp>
      <p:sp>
        <p:nvSpPr>
          <p:cNvPr id="69635" name="Rectangle 3"/>
          <p:cNvSpPr>
            <a:spLocks noChangeArrowheads="1"/>
          </p:cNvSpPr>
          <p:nvPr/>
        </p:nvSpPr>
        <p:spPr bwMode="auto">
          <a:xfrm>
            <a:off x="228600" y="5029200"/>
            <a:ext cx="8686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         n (n</a:t>
            </a:r>
            <a:r>
              <a:rPr lang="en-US" sz="2400" baseline="30000">
                <a:latin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</a:rPr>
              <a:t>+1)</a:t>
            </a:r>
          </a:p>
          <a:p>
            <a:pPr algn="ctr" eaLnBrk="0" hangingPunct="0"/>
            <a:r>
              <a:rPr lang="en-US" sz="2400">
                <a:latin typeface="Times New Roman" pitchFamily="18" charset="0"/>
              </a:rPr>
              <a:t>Sum = --------------</a:t>
            </a:r>
          </a:p>
          <a:p>
            <a:pPr algn="ctr" eaLnBrk="0" hangingPunct="0"/>
            <a:r>
              <a:rPr lang="en-US" sz="2400">
                <a:latin typeface="Times New Roman" pitchFamily="18" charset="0"/>
              </a:rPr>
              <a:t>           2</a:t>
            </a:r>
          </a:p>
          <a:p>
            <a:pPr algn="ctr" eaLnBrk="0" hangingPunct="0"/>
            <a:r>
              <a:rPr lang="en-US" sz="2400">
                <a:latin typeface="Times New Roman" pitchFamily="18" charset="0"/>
              </a:rPr>
              <a:t>Try for Singly Even Magic Square (4i+2, i =1, 2, 3, …)</a:t>
            </a:r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2209800" y="8382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16</a:t>
            </a:r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3276600" y="8382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2*</a:t>
            </a:r>
          </a:p>
        </p:txBody>
      </p:sp>
      <p:sp>
        <p:nvSpPr>
          <p:cNvPr id="69638" name="Rectangle 6"/>
          <p:cNvSpPr>
            <a:spLocks noChangeArrowheads="1"/>
          </p:cNvSpPr>
          <p:nvPr/>
        </p:nvSpPr>
        <p:spPr bwMode="auto">
          <a:xfrm>
            <a:off x="4343400" y="8382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3*</a:t>
            </a:r>
          </a:p>
        </p:txBody>
      </p:sp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5410200" y="8382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13</a:t>
            </a:r>
          </a:p>
        </p:txBody>
      </p:sp>
      <p:sp>
        <p:nvSpPr>
          <p:cNvPr id="69640" name="Rectangle 8"/>
          <p:cNvSpPr>
            <a:spLocks noChangeArrowheads="1"/>
          </p:cNvSpPr>
          <p:nvPr/>
        </p:nvSpPr>
        <p:spPr bwMode="auto">
          <a:xfrm>
            <a:off x="2209800" y="19050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5*</a:t>
            </a:r>
          </a:p>
        </p:txBody>
      </p:sp>
      <p:sp>
        <p:nvSpPr>
          <p:cNvPr id="69641" name="Rectangle 9"/>
          <p:cNvSpPr>
            <a:spLocks noChangeArrowheads="1"/>
          </p:cNvSpPr>
          <p:nvPr/>
        </p:nvSpPr>
        <p:spPr bwMode="auto">
          <a:xfrm>
            <a:off x="3276600" y="19050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11</a:t>
            </a:r>
          </a:p>
        </p:txBody>
      </p:sp>
      <p:sp>
        <p:nvSpPr>
          <p:cNvPr id="69642" name="Rectangle 10"/>
          <p:cNvSpPr>
            <a:spLocks noChangeArrowheads="1"/>
          </p:cNvSpPr>
          <p:nvPr/>
        </p:nvSpPr>
        <p:spPr bwMode="auto">
          <a:xfrm>
            <a:off x="4343400" y="19050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10</a:t>
            </a:r>
          </a:p>
        </p:txBody>
      </p:sp>
      <p:sp>
        <p:nvSpPr>
          <p:cNvPr id="69643" name="Rectangle 11"/>
          <p:cNvSpPr>
            <a:spLocks noChangeArrowheads="1"/>
          </p:cNvSpPr>
          <p:nvPr/>
        </p:nvSpPr>
        <p:spPr bwMode="auto">
          <a:xfrm>
            <a:off x="5410200" y="19050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8*</a:t>
            </a:r>
          </a:p>
        </p:txBody>
      </p:sp>
      <p:sp>
        <p:nvSpPr>
          <p:cNvPr id="69644" name="Rectangle 12"/>
          <p:cNvSpPr>
            <a:spLocks noChangeArrowheads="1"/>
          </p:cNvSpPr>
          <p:nvPr/>
        </p:nvSpPr>
        <p:spPr bwMode="auto">
          <a:xfrm>
            <a:off x="2209800" y="29718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9*</a:t>
            </a:r>
          </a:p>
        </p:txBody>
      </p:sp>
      <p:sp>
        <p:nvSpPr>
          <p:cNvPr id="69645" name="Rectangle 13"/>
          <p:cNvSpPr>
            <a:spLocks noChangeArrowheads="1"/>
          </p:cNvSpPr>
          <p:nvPr/>
        </p:nvSpPr>
        <p:spPr bwMode="auto">
          <a:xfrm>
            <a:off x="3276600" y="29718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7</a:t>
            </a:r>
          </a:p>
        </p:txBody>
      </p:sp>
      <p:sp>
        <p:nvSpPr>
          <p:cNvPr id="69646" name="Rectangle 14"/>
          <p:cNvSpPr>
            <a:spLocks noChangeArrowheads="1"/>
          </p:cNvSpPr>
          <p:nvPr/>
        </p:nvSpPr>
        <p:spPr bwMode="auto">
          <a:xfrm>
            <a:off x="4343400" y="29718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6</a:t>
            </a:r>
          </a:p>
        </p:txBody>
      </p:sp>
      <p:sp>
        <p:nvSpPr>
          <p:cNvPr id="69647" name="Rectangle 15"/>
          <p:cNvSpPr>
            <a:spLocks noChangeArrowheads="1"/>
          </p:cNvSpPr>
          <p:nvPr/>
        </p:nvSpPr>
        <p:spPr bwMode="auto">
          <a:xfrm>
            <a:off x="5410200" y="29718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12*</a:t>
            </a:r>
          </a:p>
        </p:txBody>
      </p:sp>
      <p:sp>
        <p:nvSpPr>
          <p:cNvPr id="69648" name="Rectangle 16"/>
          <p:cNvSpPr>
            <a:spLocks noChangeArrowheads="1"/>
          </p:cNvSpPr>
          <p:nvPr/>
        </p:nvSpPr>
        <p:spPr bwMode="auto">
          <a:xfrm>
            <a:off x="2209800" y="40386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4</a:t>
            </a:r>
          </a:p>
        </p:txBody>
      </p:sp>
      <p:sp>
        <p:nvSpPr>
          <p:cNvPr id="69649" name="Rectangle 17"/>
          <p:cNvSpPr>
            <a:spLocks noChangeArrowheads="1"/>
          </p:cNvSpPr>
          <p:nvPr/>
        </p:nvSpPr>
        <p:spPr bwMode="auto">
          <a:xfrm>
            <a:off x="3276600" y="40386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14*</a:t>
            </a:r>
          </a:p>
        </p:txBody>
      </p:sp>
      <p:sp>
        <p:nvSpPr>
          <p:cNvPr id="69650" name="Rectangle 18"/>
          <p:cNvSpPr>
            <a:spLocks noChangeArrowheads="1"/>
          </p:cNvSpPr>
          <p:nvPr/>
        </p:nvSpPr>
        <p:spPr bwMode="auto">
          <a:xfrm>
            <a:off x="4343400" y="40386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15*</a:t>
            </a:r>
          </a:p>
        </p:txBody>
      </p:sp>
      <p:sp>
        <p:nvSpPr>
          <p:cNvPr id="69651" name="Rectangle 19"/>
          <p:cNvSpPr>
            <a:spLocks noChangeArrowheads="1"/>
          </p:cNvSpPr>
          <p:nvPr/>
        </p:nvSpPr>
        <p:spPr bwMode="auto">
          <a:xfrm>
            <a:off x="5410200" y="40386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1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2819400" y="16764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8</a:t>
            </a:r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3886200" y="16764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1</a:t>
            </a:r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4953000" y="16764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6</a:t>
            </a:r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2819400" y="27432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3</a:t>
            </a:r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3886200" y="27432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5</a:t>
            </a:r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4953000" y="27432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7</a:t>
            </a:r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auto">
          <a:xfrm>
            <a:off x="228600" y="15240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latin typeface="Times New Roman" pitchFamily="18" charset="0"/>
              </a:rPr>
              <a:t>	</a:t>
            </a:r>
            <a:r>
              <a:rPr lang="en-US" sz="2400" b="1">
                <a:solidFill>
                  <a:schemeClr val="tx2"/>
                </a:solidFill>
                <a:latin typeface="Times New Roman" pitchFamily="18" charset="0"/>
              </a:rPr>
              <a:t>ODD MAGIC SQUARE        </a:t>
            </a:r>
            <a:r>
              <a:rPr lang="en-US" sz="2400">
                <a:solidFill>
                  <a:schemeClr val="tx2"/>
                </a:solidFill>
                <a:latin typeface="Times New Roman" pitchFamily="18" charset="0"/>
              </a:rPr>
              <a:t> (2i, i = 1, 2, 3, …)</a:t>
            </a:r>
          </a:p>
        </p:txBody>
      </p:sp>
      <p:sp>
        <p:nvSpPr>
          <p:cNvPr id="70665" name="Rectangle 9"/>
          <p:cNvSpPr>
            <a:spLocks noChangeArrowheads="1"/>
          </p:cNvSpPr>
          <p:nvPr/>
        </p:nvSpPr>
        <p:spPr bwMode="auto">
          <a:xfrm>
            <a:off x="2819400" y="38100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4</a:t>
            </a:r>
          </a:p>
        </p:txBody>
      </p:sp>
      <p:sp>
        <p:nvSpPr>
          <p:cNvPr id="70666" name="Rectangle 10"/>
          <p:cNvSpPr>
            <a:spLocks noChangeArrowheads="1"/>
          </p:cNvSpPr>
          <p:nvPr/>
        </p:nvSpPr>
        <p:spPr bwMode="auto">
          <a:xfrm>
            <a:off x="3886200" y="38100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9</a:t>
            </a:r>
          </a:p>
        </p:txBody>
      </p:sp>
      <p:sp>
        <p:nvSpPr>
          <p:cNvPr id="70667" name="Rectangle 11"/>
          <p:cNvSpPr>
            <a:spLocks noChangeArrowheads="1"/>
          </p:cNvSpPr>
          <p:nvPr/>
        </p:nvSpPr>
        <p:spPr bwMode="auto">
          <a:xfrm>
            <a:off x="4953000" y="3810000"/>
            <a:ext cx="1066800" cy="1066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0"/>
            <a:ext cx="8534400" cy="758952"/>
          </a:xfrm>
        </p:spPr>
        <p:txBody>
          <a:bodyPr>
            <a:normAutofit/>
            <a:scene3d>
              <a:camera prst="obliqueTopLeft"/>
              <a:lightRig rig="threePt" dir="t"/>
            </a:scene3d>
          </a:bodyPr>
          <a:lstStyle/>
          <a:p>
            <a:r>
              <a:rPr lang="en-US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DECLARATION AND INITIALIZATION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 fontScale="92500" lnSpcReduction="10000"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DECLARATION IN ‘C’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a[10],   char c[5],     char * name[10];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1200" dirty="0">
                <a:solidFill>
                  <a:srgbClr val="C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 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548640" lvl="2" indent="45720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17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endParaRPr lang="en-US" sz="500" dirty="0">
              <a:latin typeface="Arial" pitchFamily="34" charset="0"/>
              <a:cs typeface="Arial" pitchFamily="34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INITIALIZATION  IN  ‘C’</a:t>
            </a:r>
            <a:endParaRPr lang="en-US" sz="12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45720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int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a[ ] = {10,20,30,40,50};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char c[ ] = {‘A’,’B’,’C’};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char * name = {“RAJA”,”RANI”};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41549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CREATION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 fontScale="92500" lnSpcReduction="20000"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CREATE AN ARRAY OF  ‘n’  ELEMENTS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ALGORITHM:</a:t>
            </a:r>
            <a:endParaRPr lang="en-US" sz="12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45720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read n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for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 to n do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read a[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548640" lvl="2" indent="45720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17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endParaRPr lang="en-US" sz="500" dirty="0">
              <a:latin typeface="Arial" pitchFamily="34" charset="0"/>
              <a:cs typeface="Arial" pitchFamily="34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 PROGRAM:</a:t>
            </a:r>
            <a:endParaRPr lang="en-US" sz="12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45720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scanf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(“%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d”,&amp;n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);</a:t>
            </a: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for(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=1;i&lt;=n;++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scanf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(“%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d”,&amp;a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 );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DISPLAY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DISPLAY AN ARRAY OF ‘n’ ELEMENTS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ALGORITHM:</a:t>
            </a:r>
            <a:endParaRPr lang="en-US" sz="12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45720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for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 to n do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write a[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548640" lvl="2" indent="45720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17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endParaRPr lang="en-US" sz="500" dirty="0">
              <a:latin typeface="Arial" pitchFamily="34" charset="0"/>
              <a:cs typeface="Arial" pitchFamily="34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 PROGRAM:</a:t>
            </a:r>
            <a:endParaRPr lang="en-US" sz="12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45720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for(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=1;i&lt;=n;++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printf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(“%d ”,a[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 );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DISPLAY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 number of elements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 data one by one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Given Data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10   20   30   40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DISPLAY IN REVERSE ORDER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 lnSpcReduction="10000"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DISPLAY AN ARRAY  IN REVERSE ORDER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ALGORITHM:</a:t>
            </a:r>
            <a:endParaRPr lang="en-US" sz="12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45720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for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n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downto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 do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write a[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548640" lvl="2" indent="45720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17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endParaRPr lang="en-US" sz="500" dirty="0">
              <a:latin typeface="Arial" pitchFamily="34" charset="0"/>
              <a:cs typeface="Arial" pitchFamily="34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 PROGRAM:</a:t>
            </a:r>
            <a:endParaRPr lang="en-US" sz="12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45720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for(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n;i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&gt;=1;--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printf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(“%d ”,a[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 );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>
            <a:normAutofit fontScale="90000"/>
            <a:scene3d>
              <a:camera prst="obliqueTopLeft"/>
              <a:lightRig rig="threePt" dir="t"/>
            </a:scene3d>
          </a:bodyPr>
          <a:lstStyle/>
          <a:p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ARRAY DISPLAY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503920" cy="4572000"/>
          </a:xfrm>
          <a:ln>
            <a:solidFill>
              <a:schemeClr val="accent1"/>
            </a:solidFill>
          </a:ln>
        </p:spPr>
        <p:txBody>
          <a:bodyPr anchor="t" anchorCtr="1">
            <a:normAutofit/>
          </a:bodyPr>
          <a:lstStyle/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 number of elements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 data one by one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40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Given Data in reverse order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40  30  20  10 </a:t>
            </a:r>
          </a:p>
          <a:p>
            <a:pPr marL="0" lvl="0" indent="2286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4572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17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22860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57200" y="0"/>
            <a:ext cx="2262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 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5309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481</TotalTime>
  <Words>1104</Words>
  <Application>Microsoft Office PowerPoint</Application>
  <PresentationFormat>On-screen Show (4:3)</PresentationFormat>
  <Paragraphs>479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2" baseType="lpstr">
      <vt:lpstr>Aharoni</vt:lpstr>
      <vt:lpstr>Arabic Typesetting</vt:lpstr>
      <vt:lpstr>Arial</vt:lpstr>
      <vt:lpstr>Bodoni MT</vt:lpstr>
      <vt:lpstr>Bodoni MT Black</vt:lpstr>
      <vt:lpstr>Calibri</vt:lpstr>
      <vt:lpstr>Times New Roman</vt:lpstr>
      <vt:lpstr>Wingdings</vt:lpstr>
      <vt:lpstr>Wingdings 2</vt:lpstr>
      <vt:lpstr>Civic</vt:lpstr>
      <vt:lpstr>ARRAY STRUCTURE</vt:lpstr>
      <vt:lpstr>ARRAY STRUCTURE</vt:lpstr>
      <vt:lpstr>   ARRAY STRUCTURE</vt:lpstr>
      <vt:lpstr> DECLARATION AND INITIALIZATION</vt:lpstr>
      <vt:lpstr>   ARRAY CREATION</vt:lpstr>
      <vt:lpstr>   ARRAY DISPLAY</vt:lpstr>
      <vt:lpstr>   ARRAY DISPLAY</vt:lpstr>
      <vt:lpstr>   ARRAY DISPLAY IN REVERSE ORDER</vt:lpstr>
      <vt:lpstr>   ARRAY DISPLAY</vt:lpstr>
      <vt:lpstr>   ARRAY UPDATION</vt:lpstr>
      <vt:lpstr>   ARRAY DISPLAY</vt:lpstr>
      <vt:lpstr>   COPYING</vt:lpstr>
      <vt:lpstr>   JOINING</vt:lpstr>
      <vt:lpstr>   REVERSING</vt:lpstr>
      <vt:lpstr>   ARRAY CREATION and DISPLAY</vt:lpstr>
      <vt:lpstr>   ARRAY DISPLAY</vt:lpstr>
      <vt:lpstr>   REVERSING</vt:lpstr>
      <vt:lpstr>   ARRAY DISPLAY</vt:lpstr>
      <vt:lpstr>   ARRAY INSERTION</vt:lpstr>
      <vt:lpstr>   ARRAY INSERTION</vt:lpstr>
      <vt:lpstr>   ARRAY INSERTION</vt:lpstr>
      <vt:lpstr>   ARRAY INSERTION</vt:lpstr>
      <vt:lpstr>   ARRAY INSERTION</vt:lpstr>
      <vt:lpstr>   ARRAY INSERTION</vt:lpstr>
      <vt:lpstr>   ARRAY DELETION</vt:lpstr>
      <vt:lpstr>   ARRAY DELETION</vt:lpstr>
      <vt:lpstr>   ARRAY DELETION</vt:lpstr>
      <vt:lpstr>   ARRAY DELETION</vt:lpstr>
      <vt:lpstr>   ARRAY DELETION</vt:lpstr>
      <vt:lpstr>   MERGING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ARRAY STRUCTURE</dc:title>
  <dc:creator>JOE</dc:creator>
  <cp:lastModifiedBy>Rozario A</cp:lastModifiedBy>
  <cp:revision>91</cp:revision>
  <dcterms:created xsi:type="dcterms:W3CDTF">2013-02-19T15:49:00Z</dcterms:created>
  <dcterms:modified xsi:type="dcterms:W3CDTF">2022-03-02T06:02:51Z</dcterms:modified>
</cp:coreProperties>
</file>