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82" r:id="rId2"/>
    <p:sldId id="267" r:id="rId3"/>
    <p:sldId id="269" r:id="rId4"/>
    <p:sldId id="259" r:id="rId5"/>
    <p:sldId id="277" r:id="rId6"/>
    <p:sldId id="261" r:id="rId7"/>
    <p:sldId id="272" r:id="rId8"/>
    <p:sldId id="262" r:id="rId9"/>
    <p:sldId id="273" r:id="rId10"/>
    <p:sldId id="274" r:id="rId11"/>
    <p:sldId id="263" r:id="rId12"/>
    <p:sldId id="264" r:id="rId13"/>
    <p:sldId id="275" r:id="rId14"/>
    <p:sldId id="265" r:id="rId15"/>
    <p:sldId id="276" r:id="rId16"/>
    <p:sldId id="279" r:id="rId17"/>
  </p:sldIdLst>
  <p:sldSz cx="1243647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9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p:cViewPr varScale="1">
        <p:scale>
          <a:sx n="75" d="100"/>
          <a:sy n="75" d="100"/>
        </p:scale>
        <p:origin x="456" y="84"/>
      </p:cViewPr>
      <p:guideLst>
        <p:guide orient="horz" pos="2160"/>
        <p:guide pos="391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394D80-07B1-4BA6-BC8B-C4FC7BE35F33}" type="datetimeFigureOut">
              <a:rPr lang="en-US" smtClean="0"/>
              <a:pPr/>
              <a:t>3/2/2022</a:t>
            </a:fld>
            <a:endParaRPr lang="en-US"/>
          </a:p>
        </p:txBody>
      </p:sp>
      <p:sp>
        <p:nvSpPr>
          <p:cNvPr id="4" name="Slide Image Placeholder 3"/>
          <p:cNvSpPr>
            <a:spLocks noGrp="1" noRot="1" noChangeAspect="1"/>
          </p:cNvSpPr>
          <p:nvPr>
            <p:ph type="sldImg" idx="2"/>
          </p:nvPr>
        </p:nvSpPr>
        <p:spPr>
          <a:xfrm>
            <a:off x="320675" y="685800"/>
            <a:ext cx="62166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D9AA1A-B8C4-49C7-ABCB-07B88D304961}" type="slidenum">
              <a:rPr lang="en-US" smtClean="0"/>
              <a:pPr/>
              <a:t>‹#›</a:t>
            </a:fld>
            <a:endParaRPr lang="en-US"/>
          </a:p>
        </p:txBody>
      </p:sp>
    </p:spTree>
    <p:extLst>
      <p:ext uri="{BB962C8B-B14F-4D97-AF65-F5344CB8AC3E}">
        <p14:creationId xmlns:p14="http://schemas.microsoft.com/office/powerpoint/2010/main" val="2598075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109120" y="3124200"/>
            <a:ext cx="839462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3109120" y="5003322"/>
            <a:ext cx="839462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10971983" y="1105504"/>
            <a:ext cx="2286000" cy="518187"/>
          </a:xfrm>
        </p:spPr>
        <p:txBody>
          <a:bodyPr/>
          <a:lstStyle/>
          <a:p>
            <a:fld id="{CEDF15AA-9D26-40C6-88FD-042ED165D606}" type="datetime1">
              <a:rPr lang="en-US" smtClean="0"/>
              <a:pPr/>
              <a:t>3/2/2022</a:t>
            </a:fld>
            <a:endParaRPr lang="en-US"/>
          </a:p>
        </p:txBody>
      </p:sp>
      <p:sp>
        <p:nvSpPr>
          <p:cNvPr id="17" name="Footer Placeholder 16"/>
          <p:cNvSpPr>
            <a:spLocks noGrp="1"/>
          </p:cNvSpPr>
          <p:nvPr>
            <p:ph type="ftr" sz="quarter" idx="11"/>
          </p:nvPr>
        </p:nvSpPr>
        <p:spPr bwMode="auto">
          <a:xfrm rot="5400000">
            <a:off x="10284072" y="4112531"/>
            <a:ext cx="3657600" cy="522332"/>
          </a:xfrm>
        </p:spPr>
        <p:txBody>
          <a:bodyPr/>
          <a:lstStyle/>
          <a:p>
            <a:endParaRPr lang="en-US"/>
          </a:p>
        </p:txBody>
      </p:sp>
      <p:sp>
        <p:nvSpPr>
          <p:cNvPr id="10" name="Rectangle 9"/>
          <p:cNvSpPr/>
          <p:nvPr/>
        </p:nvSpPr>
        <p:spPr bwMode="auto">
          <a:xfrm>
            <a:off x="518186" y="0"/>
            <a:ext cx="829099"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375837" y="0"/>
            <a:ext cx="14235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1347286" y="0"/>
            <a:ext cx="247359"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552277" y="0"/>
            <a:ext cx="31319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44635"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1243648"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116165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48351"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450922"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1239547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658198" y="0"/>
            <a:ext cx="103638"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829099" y="3429000"/>
            <a:ext cx="1761834"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781191" y="4866752"/>
            <a:ext cx="872381"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483946" y="5500632"/>
            <a:ext cx="186547"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2263438" y="5788152"/>
            <a:ext cx="373095"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590935" y="4495800"/>
            <a:ext cx="497459"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802831" y="4928702"/>
            <a:ext cx="829099"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CFA09F-13E8-4E4D-BD57-336BC83C9367}" type="datetime1">
              <a:rPr lang="en-US" smtClean="0"/>
              <a:pPr/>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16444" y="274645"/>
            <a:ext cx="2280021"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21824" y="274644"/>
            <a:ext cx="8187346"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AD1C65-C2D8-4CB0-B844-BD5852C1AED5}" type="datetime1">
              <a:rPr lang="en-US" smtClean="0"/>
              <a:pPr/>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Blank">
    <p:bg>
      <p:bgPr>
        <a:solidFill>
          <a:schemeClr val="bg1">
            <a:alpha val="76000"/>
          </a:schemeClr>
        </a:solidFill>
        <a:effectLst/>
      </p:bgPr>
    </p:bg>
    <p:spTree>
      <p:nvGrpSpPr>
        <p:cNvPr id="1" name=""/>
        <p:cNvGrpSpPr/>
        <p:nvPr/>
      </p:nvGrpSpPr>
      <p:grpSpPr>
        <a:xfrm>
          <a:off x="0" y="0"/>
          <a:ext cx="0" cy="0"/>
          <a:chOff x="0" y="0"/>
          <a:chExt cx="0" cy="0"/>
        </a:xfrm>
      </p:grpSpPr>
      <p:sp>
        <p:nvSpPr>
          <p:cNvPr id="42" name="Rectangle: Top Corners Rounded 41">
            <a:extLst>
              <a:ext uri="{FF2B5EF4-FFF2-40B4-BE49-F238E27FC236}">
                <a16:creationId xmlns="" xmlns:a16="http://schemas.microsoft.com/office/drawing/2014/main" id="{55433DE8-F0FD-446A-AAEE-445AB77C4EA5}"/>
              </a:ext>
            </a:extLst>
          </p:cNvPr>
          <p:cNvSpPr/>
          <p:nvPr userDrawn="1"/>
        </p:nvSpPr>
        <p:spPr>
          <a:xfrm rot="16200000">
            <a:off x="7108705" y="-1154162"/>
            <a:ext cx="1594268" cy="9033799"/>
          </a:xfrm>
          <a:prstGeom prst="round2SameRect">
            <a:avLst/>
          </a:prstGeom>
          <a:solidFill>
            <a:schemeClr val="accent1">
              <a:alpha val="18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Date Placeholder 1">
            <a:extLst>
              <a:ext uri="{FF2B5EF4-FFF2-40B4-BE49-F238E27FC236}">
                <a16:creationId xmlns="" xmlns:a16="http://schemas.microsoft.com/office/drawing/2014/main" id="{6D01B939-232A-4FD6-8C34-AC631AEFC04C}"/>
              </a:ext>
            </a:extLst>
          </p:cNvPr>
          <p:cNvSpPr>
            <a:spLocks noGrp="1"/>
          </p:cNvSpPr>
          <p:nvPr>
            <p:ph type="dt" sz="half" idx="10"/>
          </p:nvPr>
        </p:nvSpPr>
        <p:spPr/>
        <p:txBody>
          <a:bodyPr/>
          <a:lstStyle/>
          <a:p>
            <a:fld id="{0A71D350-B2E6-49A8-8785-7C28B89ACE9B}" type="datetimeFigureOut">
              <a:rPr lang="en-IN" smtClean="0"/>
              <a:pPr/>
              <a:t>02-03-2022</a:t>
            </a:fld>
            <a:endParaRPr lang="en-IN"/>
          </a:p>
        </p:txBody>
      </p:sp>
      <p:sp>
        <p:nvSpPr>
          <p:cNvPr id="3" name="Footer Placeholder 2">
            <a:extLst>
              <a:ext uri="{FF2B5EF4-FFF2-40B4-BE49-F238E27FC236}">
                <a16:creationId xmlns="" xmlns:a16="http://schemas.microsoft.com/office/drawing/2014/main" id="{2686A9D0-18A9-4B88-9B71-C7D126E5E67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 xmlns:a16="http://schemas.microsoft.com/office/drawing/2014/main" id="{49973E0D-EE02-443F-B959-CDFB00DFD993}"/>
              </a:ext>
            </a:extLst>
          </p:cNvPr>
          <p:cNvSpPr>
            <a:spLocks noGrp="1"/>
          </p:cNvSpPr>
          <p:nvPr>
            <p:ph type="sldNum" sz="quarter" idx="12"/>
          </p:nvPr>
        </p:nvSpPr>
        <p:spPr/>
        <p:txBody>
          <a:bodyPr/>
          <a:lstStyle/>
          <a:p>
            <a:fld id="{947C5A83-59C3-43D3-A91D-87F7BABD7D91}" type="slidenum">
              <a:rPr lang="en-IN" smtClean="0"/>
              <a:pPr/>
              <a:t>‹#›</a:t>
            </a:fld>
            <a:endParaRPr lang="en-IN"/>
          </a:p>
        </p:txBody>
      </p:sp>
      <p:sp>
        <p:nvSpPr>
          <p:cNvPr id="5" name="TextBox 4">
            <a:extLst>
              <a:ext uri="{FF2B5EF4-FFF2-40B4-BE49-F238E27FC236}">
                <a16:creationId xmlns="" xmlns:a16="http://schemas.microsoft.com/office/drawing/2014/main" id="{49D1C219-155D-4E8E-BA82-9BFAD14A9E2F}"/>
              </a:ext>
            </a:extLst>
          </p:cNvPr>
          <p:cNvSpPr txBox="1"/>
          <p:nvPr userDrawn="1"/>
        </p:nvSpPr>
        <p:spPr>
          <a:xfrm flipV="1">
            <a:off x="-4017" y="3665718"/>
            <a:ext cx="1483426" cy="338554"/>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a:scene3d>
            <a:camera prst="orthographicFront"/>
            <a:lightRig rig="threePt" dir="t"/>
          </a:scene3d>
          <a:sp3d extrusionH="19050">
            <a:bevelT w="12700" h="63500"/>
            <a:bevelB w="6350"/>
          </a:sp3d>
        </p:spPr>
        <p:txBody>
          <a:bodyPr wrap="square" rtlCol="0">
            <a:spAutoFit/>
          </a:bodyPr>
          <a:lstStyle/>
          <a:p>
            <a:endParaRPr lang="en-IN" sz="1600" dirty="0">
              <a:solidFill>
                <a:srgbClr val="002060"/>
              </a:solidFill>
            </a:endParaRPr>
          </a:p>
        </p:txBody>
      </p:sp>
      <p:sp>
        <p:nvSpPr>
          <p:cNvPr id="6" name="TextBox 5">
            <a:extLst>
              <a:ext uri="{FF2B5EF4-FFF2-40B4-BE49-F238E27FC236}">
                <a16:creationId xmlns="" xmlns:a16="http://schemas.microsoft.com/office/drawing/2014/main" id="{FFD5C980-4F4E-49AF-BE73-64111ACF9175}"/>
              </a:ext>
            </a:extLst>
          </p:cNvPr>
          <p:cNvSpPr txBox="1"/>
          <p:nvPr userDrawn="1"/>
        </p:nvSpPr>
        <p:spPr>
          <a:xfrm flipV="1">
            <a:off x="-936" y="2940073"/>
            <a:ext cx="1483426" cy="338554"/>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a:scene3d>
            <a:camera prst="orthographicFront"/>
            <a:lightRig rig="threePt" dir="t"/>
          </a:scene3d>
          <a:sp3d extrusionH="19050">
            <a:bevelT w="12700" h="63500"/>
            <a:bevelB w="6350"/>
          </a:sp3d>
        </p:spPr>
        <p:txBody>
          <a:bodyPr wrap="square" rtlCol="0">
            <a:spAutoFit/>
          </a:bodyPr>
          <a:lstStyle/>
          <a:p>
            <a:endParaRPr lang="en-IN" sz="1600" dirty="0">
              <a:solidFill>
                <a:srgbClr val="002060"/>
              </a:solidFill>
            </a:endParaRPr>
          </a:p>
        </p:txBody>
      </p:sp>
      <p:sp>
        <p:nvSpPr>
          <p:cNvPr id="7" name="Rectangle: Top Corners Rounded 6">
            <a:extLst>
              <a:ext uri="{FF2B5EF4-FFF2-40B4-BE49-F238E27FC236}">
                <a16:creationId xmlns="" xmlns:a16="http://schemas.microsoft.com/office/drawing/2014/main" id="{45D54894-AD30-4252-BD3F-FDF8F1617F77}"/>
              </a:ext>
            </a:extLst>
          </p:cNvPr>
          <p:cNvSpPr/>
          <p:nvPr userDrawn="1"/>
        </p:nvSpPr>
        <p:spPr>
          <a:xfrm rot="5400000" flipH="1">
            <a:off x="1142703" y="2823487"/>
            <a:ext cx="338555" cy="571622"/>
          </a:xfrm>
          <a:prstGeom prst="round2SameRect">
            <a:avLst>
              <a:gd name="adj1" fmla="val 50000"/>
              <a:gd name="adj2" fmla="val 0"/>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50">
              <a:latin typeface="Bodoni MT" panose="02070603080606020203" pitchFamily="18" charset="0"/>
            </a:endParaRPr>
          </a:p>
        </p:txBody>
      </p:sp>
      <p:sp>
        <p:nvSpPr>
          <p:cNvPr id="8" name="Rectangle: Top Corners Rounded 7">
            <a:extLst>
              <a:ext uri="{FF2B5EF4-FFF2-40B4-BE49-F238E27FC236}">
                <a16:creationId xmlns="" xmlns:a16="http://schemas.microsoft.com/office/drawing/2014/main" id="{D9D36168-1ECA-4F65-A886-1CC6EBDE6B8C}"/>
              </a:ext>
            </a:extLst>
          </p:cNvPr>
          <p:cNvSpPr/>
          <p:nvPr userDrawn="1"/>
        </p:nvSpPr>
        <p:spPr>
          <a:xfrm rot="5400000">
            <a:off x="1811867" y="3057081"/>
            <a:ext cx="338554" cy="1555830"/>
          </a:xfrm>
          <a:prstGeom prst="round2SameRect">
            <a:avLst>
              <a:gd name="adj1" fmla="val 28393"/>
              <a:gd name="adj2" fmla="val 0"/>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50" dirty="0">
              <a:latin typeface="Bodoni MT" panose="02070603080606020203" pitchFamily="18" charset="0"/>
            </a:endParaRPr>
          </a:p>
        </p:txBody>
      </p:sp>
      <p:sp>
        <p:nvSpPr>
          <p:cNvPr id="9" name="TextBox 8">
            <a:extLst>
              <a:ext uri="{FF2B5EF4-FFF2-40B4-BE49-F238E27FC236}">
                <a16:creationId xmlns="" xmlns:a16="http://schemas.microsoft.com/office/drawing/2014/main" id="{4635DE52-A7ED-4664-A7E0-74AC4A0CA70F}"/>
              </a:ext>
            </a:extLst>
          </p:cNvPr>
          <p:cNvSpPr txBox="1"/>
          <p:nvPr userDrawn="1"/>
        </p:nvSpPr>
        <p:spPr>
          <a:xfrm>
            <a:off x="-5712" y="3611806"/>
            <a:ext cx="1368723" cy="461665"/>
          </a:xfrm>
          <a:prstGeom prst="rect">
            <a:avLst/>
          </a:prstGeom>
          <a:noFill/>
          <a:ln>
            <a:noFill/>
          </a:ln>
        </p:spPr>
        <p:txBody>
          <a:bodyPr wrap="square">
            <a:spAutoFit/>
          </a:bodyPr>
          <a:lstStyle/>
          <a:p>
            <a:r>
              <a:rPr lang="en-US" sz="2400" b="1" dirty="0">
                <a:solidFill>
                  <a:srgbClr val="002060"/>
                </a:solidFill>
                <a:latin typeface="Arabic Typesetting" panose="03020402040406030203" pitchFamily="66" charset="-78"/>
                <a:cs typeface="Arabic Typesetting" panose="03020402040406030203" pitchFamily="66" charset="-78"/>
              </a:rPr>
              <a:t>Programme</a:t>
            </a:r>
            <a:endParaRPr lang="en-IN" sz="2400" b="1" dirty="0">
              <a:solidFill>
                <a:srgbClr val="002060"/>
              </a:solidFill>
              <a:latin typeface="Arabic Typesetting" panose="03020402040406030203" pitchFamily="66" charset="-78"/>
              <a:cs typeface="Arabic Typesetting" panose="03020402040406030203" pitchFamily="66" charset="-78"/>
            </a:endParaRPr>
          </a:p>
        </p:txBody>
      </p:sp>
      <p:sp>
        <p:nvSpPr>
          <p:cNvPr id="10" name="TextBox 9">
            <a:extLst>
              <a:ext uri="{FF2B5EF4-FFF2-40B4-BE49-F238E27FC236}">
                <a16:creationId xmlns="" xmlns:a16="http://schemas.microsoft.com/office/drawing/2014/main" id="{6A680399-F159-4405-B9FF-B4F62B1B0CF7}"/>
              </a:ext>
            </a:extLst>
          </p:cNvPr>
          <p:cNvSpPr txBox="1"/>
          <p:nvPr userDrawn="1"/>
        </p:nvSpPr>
        <p:spPr>
          <a:xfrm>
            <a:off x="-5713" y="2892044"/>
            <a:ext cx="958917" cy="461665"/>
          </a:xfrm>
          <a:prstGeom prst="rect">
            <a:avLst/>
          </a:prstGeom>
          <a:noFill/>
          <a:ln>
            <a:noFill/>
          </a:ln>
        </p:spPr>
        <p:txBody>
          <a:bodyPr wrap="none" rtlCol="0">
            <a:spAutoFit/>
          </a:bodyPr>
          <a:lstStyle/>
          <a:p>
            <a:pPr algn="ctr"/>
            <a:r>
              <a:rPr lang="en-US" sz="2400" b="1" dirty="0">
                <a:solidFill>
                  <a:srgbClr val="002060"/>
                </a:solidFill>
                <a:latin typeface="Arabic Typesetting" panose="03020402040406030203" pitchFamily="66" charset="-78"/>
                <a:cs typeface="Arabic Typesetting" panose="03020402040406030203" pitchFamily="66" charset="-78"/>
              </a:rPr>
              <a:t>Semester</a:t>
            </a:r>
            <a:endParaRPr lang="en-IN" sz="2400" b="1" dirty="0">
              <a:solidFill>
                <a:srgbClr val="002060"/>
              </a:solidFill>
              <a:latin typeface="Arabic Typesetting" panose="03020402040406030203" pitchFamily="66" charset="-78"/>
              <a:cs typeface="Arabic Typesetting" panose="03020402040406030203" pitchFamily="66" charset="-78"/>
            </a:endParaRPr>
          </a:p>
        </p:txBody>
      </p:sp>
      <p:sp>
        <p:nvSpPr>
          <p:cNvPr id="11" name="Rectangle: Single Corner Rounded 10">
            <a:extLst>
              <a:ext uri="{FF2B5EF4-FFF2-40B4-BE49-F238E27FC236}">
                <a16:creationId xmlns="" xmlns:a16="http://schemas.microsoft.com/office/drawing/2014/main" id="{31D5D946-8EB5-4A5B-84BF-E6D79B00533E}"/>
              </a:ext>
            </a:extLst>
          </p:cNvPr>
          <p:cNvSpPr/>
          <p:nvPr userDrawn="1"/>
        </p:nvSpPr>
        <p:spPr>
          <a:xfrm>
            <a:off x="-5712" y="4766457"/>
            <a:ext cx="6223951" cy="353319"/>
          </a:xfrm>
          <a:prstGeom prst="round1Rect">
            <a:avLst>
              <a:gd name="adj" fmla="val 50000"/>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50">
              <a:latin typeface="Bodoni MT" panose="02070603080606020203" pitchFamily="18" charset="0"/>
            </a:endParaRPr>
          </a:p>
        </p:txBody>
      </p:sp>
      <p:sp>
        <p:nvSpPr>
          <p:cNvPr id="12" name="TextBox 11">
            <a:extLst>
              <a:ext uri="{FF2B5EF4-FFF2-40B4-BE49-F238E27FC236}">
                <a16:creationId xmlns="" xmlns:a16="http://schemas.microsoft.com/office/drawing/2014/main" id="{AC7C8EB0-8F66-425C-BBE8-F1E1940ACC3A}"/>
              </a:ext>
            </a:extLst>
          </p:cNvPr>
          <p:cNvSpPr txBox="1"/>
          <p:nvPr userDrawn="1"/>
        </p:nvSpPr>
        <p:spPr>
          <a:xfrm>
            <a:off x="-5712" y="4420151"/>
            <a:ext cx="1208941" cy="338554"/>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p:spPr>
        <p:txBody>
          <a:bodyPr wrap="square" rtlCol="0">
            <a:spAutoFit/>
          </a:bodyPr>
          <a:lstStyle/>
          <a:p>
            <a:endParaRPr lang="en-IN" sz="1600" dirty="0">
              <a:solidFill>
                <a:srgbClr val="002060"/>
              </a:solidFill>
            </a:endParaRPr>
          </a:p>
        </p:txBody>
      </p:sp>
      <p:sp>
        <p:nvSpPr>
          <p:cNvPr id="13" name="TextBox 12">
            <a:extLst>
              <a:ext uri="{FF2B5EF4-FFF2-40B4-BE49-F238E27FC236}">
                <a16:creationId xmlns="" xmlns:a16="http://schemas.microsoft.com/office/drawing/2014/main" id="{47C7A2D4-1AF2-438F-8B66-04B6ABFC3BC2}"/>
              </a:ext>
            </a:extLst>
          </p:cNvPr>
          <p:cNvSpPr txBox="1"/>
          <p:nvPr userDrawn="1"/>
        </p:nvSpPr>
        <p:spPr>
          <a:xfrm>
            <a:off x="-5712" y="4380416"/>
            <a:ext cx="860721" cy="461665"/>
          </a:xfrm>
          <a:prstGeom prst="rect">
            <a:avLst/>
          </a:prstGeom>
          <a:noFill/>
          <a:ln>
            <a:noFill/>
          </a:ln>
        </p:spPr>
        <p:txBody>
          <a:bodyPr wrap="square" rtlCol="0">
            <a:spAutoFit/>
          </a:bodyPr>
          <a:lstStyle/>
          <a:p>
            <a:r>
              <a:rPr lang="en-US" sz="2400" b="1" dirty="0">
                <a:solidFill>
                  <a:srgbClr val="002060"/>
                </a:solidFill>
                <a:latin typeface="Arabic Typesetting" panose="03020402040406030203" pitchFamily="66" charset="-78"/>
                <a:cs typeface="Arabic Typesetting" panose="03020402040406030203" pitchFamily="66" charset="-78"/>
              </a:rPr>
              <a:t>Course</a:t>
            </a:r>
            <a:endParaRPr lang="en-IN" sz="2400" b="1" dirty="0">
              <a:solidFill>
                <a:srgbClr val="002060"/>
              </a:solidFill>
              <a:latin typeface="Arabic Typesetting" panose="03020402040406030203" pitchFamily="66" charset="-78"/>
              <a:cs typeface="Arabic Typesetting" panose="03020402040406030203" pitchFamily="66" charset="-78"/>
            </a:endParaRPr>
          </a:p>
        </p:txBody>
      </p:sp>
      <p:sp>
        <p:nvSpPr>
          <p:cNvPr id="14" name="Rectangle: Single Corner Rounded 13">
            <a:extLst>
              <a:ext uri="{FF2B5EF4-FFF2-40B4-BE49-F238E27FC236}">
                <a16:creationId xmlns="" xmlns:a16="http://schemas.microsoft.com/office/drawing/2014/main" id="{BD7D298B-5569-4523-97E0-2E5DD728A667}"/>
              </a:ext>
            </a:extLst>
          </p:cNvPr>
          <p:cNvSpPr/>
          <p:nvPr userDrawn="1"/>
        </p:nvSpPr>
        <p:spPr>
          <a:xfrm flipH="1">
            <a:off x="9638269" y="4764697"/>
            <a:ext cx="2798207" cy="346801"/>
          </a:xfrm>
          <a:prstGeom prst="round1Rect">
            <a:avLst>
              <a:gd name="adj" fmla="val 50000"/>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50">
              <a:latin typeface="Bodoni MT" panose="02070603080606020203" pitchFamily="18" charset="0"/>
            </a:endParaRPr>
          </a:p>
        </p:txBody>
      </p:sp>
      <p:sp>
        <p:nvSpPr>
          <p:cNvPr id="15" name="TextBox 14">
            <a:extLst>
              <a:ext uri="{FF2B5EF4-FFF2-40B4-BE49-F238E27FC236}">
                <a16:creationId xmlns="" xmlns:a16="http://schemas.microsoft.com/office/drawing/2014/main" id="{520E0B49-10AE-46A6-A277-992682FC2C1D}"/>
              </a:ext>
            </a:extLst>
          </p:cNvPr>
          <p:cNvSpPr txBox="1"/>
          <p:nvPr userDrawn="1"/>
        </p:nvSpPr>
        <p:spPr>
          <a:xfrm flipH="1">
            <a:off x="10953050" y="4418122"/>
            <a:ext cx="1483426" cy="338554"/>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p:spPr>
        <p:txBody>
          <a:bodyPr wrap="square" rtlCol="0">
            <a:spAutoFit/>
          </a:bodyPr>
          <a:lstStyle/>
          <a:p>
            <a:endParaRPr lang="en-IN" sz="1600" dirty="0">
              <a:solidFill>
                <a:srgbClr val="002060"/>
              </a:solidFill>
            </a:endParaRPr>
          </a:p>
        </p:txBody>
      </p:sp>
      <p:sp>
        <p:nvSpPr>
          <p:cNvPr id="16" name="TextBox 15">
            <a:extLst>
              <a:ext uri="{FF2B5EF4-FFF2-40B4-BE49-F238E27FC236}">
                <a16:creationId xmlns="" xmlns:a16="http://schemas.microsoft.com/office/drawing/2014/main" id="{1A2EADE9-18CC-45F0-A1BF-96A658B0244F}"/>
              </a:ext>
            </a:extLst>
          </p:cNvPr>
          <p:cNvSpPr txBox="1"/>
          <p:nvPr userDrawn="1"/>
        </p:nvSpPr>
        <p:spPr>
          <a:xfrm>
            <a:off x="10933484" y="4378803"/>
            <a:ext cx="1329210" cy="461665"/>
          </a:xfrm>
          <a:prstGeom prst="rect">
            <a:avLst/>
          </a:prstGeom>
          <a:noFill/>
          <a:ln>
            <a:noFill/>
          </a:ln>
        </p:spPr>
        <p:txBody>
          <a:bodyPr wrap="none" rtlCol="0">
            <a:spAutoFit/>
          </a:bodyPr>
          <a:lstStyle/>
          <a:p>
            <a:pPr algn="ctr"/>
            <a:r>
              <a:rPr lang="en-US" sz="2400" b="1" dirty="0">
                <a:solidFill>
                  <a:srgbClr val="002060"/>
                </a:solidFill>
                <a:latin typeface="Arabic Typesetting" panose="03020402040406030203" pitchFamily="66" charset="-78"/>
                <a:cs typeface="Arabic Typesetting" panose="03020402040406030203" pitchFamily="66" charset="-78"/>
              </a:rPr>
              <a:t>Course Code</a:t>
            </a:r>
            <a:endParaRPr lang="en-IN" sz="2400" b="1" dirty="0">
              <a:solidFill>
                <a:srgbClr val="002060"/>
              </a:solidFill>
              <a:latin typeface="Arabic Typesetting" panose="03020402040406030203" pitchFamily="66" charset="-78"/>
              <a:cs typeface="Arabic Typesetting" panose="03020402040406030203" pitchFamily="66" charset="-78"/>
            </a:endParaRPr>
          </a:p>
        </p:txBody>
      </p:sp>
      <p:sp>
        <p:nvSpPr>
          <p:cNvPr id="17" name="Rectangle 16">
            <a:extLst>
              <a:ext uri="{FF2B5EF4-FFF2-40B4-BE49-F238E27FC236}">
                <a16:creationId xmlns="" xmlns:a16="http://schemas.microsoft.com/office/drawing/2014/main" id="{E0181E2D-5C8C-4800-8671-77AB229243B8}"/>
              </a:ext>
            </a:extLst>
          </p:cNvPr>
          <p:cNvSpPr/>
          <p:nvPr userDrawn="1"/>
        </p:nvSpPr>
        <p:spPr>
          <a:xfrm>
            <a:off x="1" y="5111496"/>
            <a:ext cx="12436475" cy="1746504"/>
          </a:xfrm>
          <a:prstGeom prst="rect">
            <a:avLst/>
          </a:prstGeom>
          <a:solidFill>
            <a:schemeClr val="accent1">
              <a:lumMod val="50000"/>
            </a:schemeClr>
          </a:solidFill>
          <a:ln>
            <a:no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IN" dirty="0"/>
          </a:p>
        </p:txBody>
      </p:sp>
      <p:sp>
        <p:nvSpPr>
          <p:cNvPr id="19" name="Rectangle 18">
            <a:extLst>
              <a:ext uri="{FF2B5EF4-FFF2-40B4-BE49-F238E27FC236}">
                <a16:creationId xmlns="" xmlns:a16="http://schemas.microsoft.com/office/drawing/2014/main" id="{86F540EA-D179-4549-9A47-F67DF3F4E85C}"/>
              </a:ext>
            </a:extLst>
          </p:cNvPr>
          <p:cNvSpPr/>
          <p:nvPr userDrawn="1"/>
        </p:nvSpPr>
        <p:spPr>
          <a:xfrm>
            <a:off x="1546688" y="-5653"/>
            <a:ext cx="10889787" cy="2291653"/>
          </a:xfrm>
          <a:prstGeom prst="rect">
            <a:avLst/>
          </a:prstGeom>
          <a:gradFill>
            <a:gsLst>
              <a:gs pos="100000">
                <a:schemeClr val="accent5">
                  <a:lumMod val="40000"/>
                  <a:lumOff val="60000"/>
                </a:schemeClr>
              </a:gs>
              <a:gs pos="0">
                <a:schemeClr val="accent1">
                  <a:lumMod val="5000"/>
                  <a:lumOff val="95000"/>
                </a:schemeClr>
              </a:gs>
              <a:gs pos="8000">
                <a:schemeClr val="accent1">
                  <a:lumMod val="75000"/>
                </a:schemeClr>
              </a:gs>
              <a:gs pos="97000">
                <a:schemeClr val="accent1">
                  <a:lumMod val="50000"/>
                </a:schemeClr>
              </a:gs>
              <a:gs pos="57000">
                <a:schemeClr val="accent1">
                  <a:lumMod val="50000"/>
                </a:schemeClr>
              </a:gs>
            </a:gsLst>
            <a:lin ang="5400000" scaled="1"/>
          </a:gra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4800" b="1" dirty="0">
                <a:latin typeface="Times New Roman" panose="02020603050405020304" pitchFamily="18" charset="0"/>
                <a:cs typeface="Times New Roman" panose="02020603050405020304" pitchFamily="18" charset="0"/>
              </a:rPr>
              <a:t> </a:t>
            </a:r>
            <a:r>
              <a:rPr lang="en-IN" sz="3600" b="1" dirty="0" smtClean="0">
                <a:latin typeface="Times New Roman" panose="02020603050405020304" pitchFamily="18" charset="0"/>
                <a:cs typeface="Times New Roman" panose="02020603050405020304" pitchFamily="18" charset="0"/>
              </a:rPr>
              <a:t>Department of Master of Computer Applications</a:t>
            </a:r>
            <a:endParaRPr lang="en-US" sz="4800" b="1" dirty="0">
              <a:latin typeface="Times New Roman" panose="02020603050405020304" pitchFamily="18" charset="0"/>
              <a:cs typeface="Times New Roman" panose="02020603050405020304" pitchFamily="18" charset="0"/>
            </a:endParaRPr>
          </a:p>
          <a:p>
            <a:pPr algn="ctr"/>
            <a:r>
              <a:rPr lang="en-US" sz="4000" b="1" dirty="0">
                <a:latin typeface="Times New Roman" panose="02020603050405020304" pitchFamily="18" charset="0"/>
                <a:cs typeface="Times New Roman" panose="02020603050405020304" pitchFamily="18" charset="0"/>
              </a:rPr>
              <a:t>St. Joseph’s College (Autonomous)</a:t>
            </a:r>
          </a:p>
          <a:p>
            <a:pPr algn="ctr"/>
            <a:r>
              <a:rPr lang="en-US" sz="4000" b="1" dirty="0">
                <a:latin typeface="Times New Roman" panose="02020603050405020304" pitchFamily="18" charset="0"/>
                <a:cs typeface="Times New Roman" panose="02020603050405020304" pitchFamily="18" charset="0"/>
              </a:rPr>
              <a:t>Tiruchirappalli - 2</a:t>
            </a:r>
            <a:endParaRPr lang="en-IN" sz="4000" b="1" dirty="0">
              <a:latin typeface="Times New Roman" panose="02020603050405020304" pitchFamily="18" charset="0"/>
              <a:cs typeface="Times New Roman" panose="02020603050405020304" pitchFamily="18" charset="0"/>
            </a:endParaRPr>
          </a:p>
        </p:txBody>
      </p:sp>
      <p:pic>
        <p:nvPicPr>
          <p:cNvPr id="20" name="Picture 19">
            <a:extLst>
              <a:ext uri="{FF2B5EF4-FFF2-40B4-BE49-F238E27FC236}">
                <a16:creationId xmlns="" xmlns:a16="http://schemas.microsoft.com/office/drawing/2014/main" id="{7DC57F74-A0C1-4C2C-8BEE-821523C703CF}"/>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 y="-26811"/>
            <a:ext cx="1555570" cy="2291653"/>
          </a:xfrm>
          <a:prstGeom prst="rect">
            <a:avLst/>
          </a:prstGeom>
        </p:spPr>
      </p:pic>
      <p:sp>
        <p:nvSpPr>
          <p:cNvPr id="22" name="Picture Placeholder 21">
            <a:extLst>
              <a:ext uri="{FF2B5EF4-FFF2-40B4-BE49-F238E27FC236}">
                <a16:creationId xmlns="" xmlns:a16="http://schemas.microsoft.com/office/drawing/2014/main" id="{0C6304BC-D250-422C-A7F6-BB07740E94CF}"/>
              </a:ext>
            </a:extLst>
          </p:cNvPr>
          <p:cNvSpPr>
            <a:spLocks noGrp="1"/>
          </p:cNvSpPr>
          <p:nvPr>
            <p:ph type="pic" sz="quarter" idx="13"/>
          </p:nvPr>
        </p:nvSpPr>
        <p:spPr>
          <a:xfrm>
            <a:off x="11260819" y="5497390"/>
            <a:ext cx="874774" cy="1005156"/>
          </a:xfrm>
          <a:prstGeom prst="ellipse">
            <a:avLst/>
          </a:prstGeom>
        </p:spPr>
        <p:txBody>
          <a:bodyPr>
            <a:normAutofit/>
          </a:bodyPr>
          <a:lstStyle>
            <a:lvl1pPr marL="0" indent="0">
              <a:buNone/>
              <a:defRPr sz="1000"/>
            </a:lvl1pPr>
          </a:lstStyle>
          <a:p>
            <a:endParaRPr lang="en-IN" dirty="0"/>
          </a:p>
        </p:txBody>
      </p:sp>
      <p:sp>
        <p:nvSpPr>
          <p:cNvPr id="25" name="Text Placeholder 24">
            <a:extLst>
              <a:ext uri="{FF2B5EF4-FFF2-40B4-BE49-F238E27FC236}">
                <a16:creationId xmlns="" xmlns:a16="http://schemas.microsoft.com/office/drawing/2014/main" id="{11B53BC1-0CCE-407A-AEF2-BD594097DE06}"/>
              </a:ext>
            </a:extLst>
          </p:cNvPr>
          <p:cNvSpPr>
            <a:spLocks noGrp="1"/>
          </p:cNvSpPr>
          <p:nvPr>
            <p:ph type="body" sz="quarter" idx="14" hasCustomPrompt="1"/>
          </p:nvPr>
        </p:nvSpPr>
        <p:spPr>
          <a:xfrm>
            <a:off x="173291" y="5310047"/>
            <a:ext cx="4620769" cy="1383147"/>
          </a:xfrm>
          <a:prstGeom prst="round2DiagRect">
            <a:avLst>
              <a:gd name="adj1" fmla="val 0"/>
              <a:gd name="adj2" fmla="val 26389"/>
            </a:avLst>
          </a:prstGeom>
          <a:solidFill>
            <a:schemeClr val="tx2">
              <a:lumMod val="75000"/>
            </a:schemeClr>
          </a:solidFill>
        </p:spPr>
        <p:txBody>
          <a:bodyPr lIns="36000" tIns="36000" rIns="36000" bIns="36000" anchor="t">
            <a:normAutofit/>
          </a:bodyPr>
          <a:lstStyle>
            <a:lvl1pPr marL="0" indent="0">
              <a:buNone/>
              <a:defRPr sz="2000" i="1">
                <a:solidFill>
                  <a:schemeClr val="bg1"/>
                </a:solidFill>
                <a:latin typeface="Times New Roman" panose="02020603050405020304" pitchFamily="18" charset="0"/>
                <a:cs typeface="Times New Roman" panose="02020603050405020304" pitchFamily="18" charset="0"/>
              </a:defRPr>
            </a:lvl1pPr>
          </a:lstStyle>
          <a:p>
            <a:pPr lvl="0"/>
            <a:r>
              <a:rPr lang="en-US" dirty="0"/>
              <a:t>Prof. Name</a:t>
            </a:r>
          </a:p>
          <a:p>
            <a:pPr lvl="0"/>
            <a:r>
              <a:rPr lang="en-US" dirty="0"/>
              <a:t>(Department Associated)</a:t>
            </a:r>
          </a:p>
        </p:txBody>
      </p:sp>
      <p:sp>
        <p:nvSpPr>
          <p:cNvPr id="31" name="Text Placeholder 30">
            <a:extLst>
              <a:ext uri="{FF2B5EF4-FFF2-40B4-BE49-F238E27FC236}">
                <a16:creationId xmlns="" xmlns:a16="http://schemas.microsoft.com/office/drawing/2014/main" id="{417B34C8-D808-4C4A-84A7-95FB0BA0A5E2}"/>
              </a:ext>
            </a:extLst>
          </p:cNvPr>
          <p:cNvSpPr>
            <a:spLocks noGrp="1"/>
          </p:cNvSpPr>
          <p:nvPr>
            <p:ph type="body" sz="quarter" idx="16" hasCustomPrompt="1"/>
          </p:nvPr>
        </p:nvSpPr>
        <p:spPr>
          <a:xfrm>
            <a:off x="9675583" y="4795999"/>
            <a:ext cx="2760892" cy="313559"/>
          </a:xfrm>
        </p:spPr>
        <p:txBody>
          <a:bodyPr>
            <a:noAutofit/>
          </a:bodyPr>
          <a:lstStyle>
            <a:lvl1pPr marL="0" indent="0">
              <a:buNone/>
              <a:defRPr sz="1800"/>
            </a:lvl1pPr>
            <a:lvl2pPr>
              <a:defRPr sz="1600"/>
            </a:lvl2pPr>
            <a:lvl3pPr>
              <a:defRPr sz="1400"/>
            </a:lvl3pPr>
            <a:lvl4pPr>
              <a:defRPr sz="1200"/>
            </a:lvl4pPr>
            <a:lvl5pPr>
              <a:defRPr sz="1200"/>
            </a:lvl5pPr>
          </a:lstStyle>
          <a:p>
            <a:r>
              <a:rPr lang="en-US" dirty="0">
                <a:solidFill>
                  <a:schemeClr val="bg1"/>
                </a:solidFill>
                <a:latin typeface="Bodoni MT" panose="02070603080606020203" pitchFamily="18" charset="0"/>
              </a:rPr>
              <a:t>17UCSXXXXX</a:t>
            </a:r>
            <a:endParaRPr lang="en-IN" dirty="0">
              <a:solidFill>
                <a:schemeClr val="bg1"/>
              </a:solidFill>
              <a:latin typeface="Bodoni MT" panose="02070603080606020203" pitchFamily="18" charset="0"/>
            </a:endParaRPr>
          </a:p>
        </p:txBody>
      </p:sp>
      <p:sp>
        <p:nvSpPr>
          <p:cNvPr id="35" name="Text Placeholder 34">
            <a:extLst>
              <a:ext uri="{FF2B5EF4-FFF2-40B4-BE49-F238E27FC236}">
                <a16:creationId xmlns="" xmlns:a16="http://schemas.microsoft.com/office/drawing/2014/main" id="{6569B3C9-D6D2-4162-A7D8-6963901245A8}"/>
              </a:ext>
            </a:extLst>
          </p:cNvPr>
          <p:cNvSpPr>
            <a:spLocks noGrp="1"/>
          </p:cNvSpPr>
          <p:nvPr>
            <p:ph type="body" sz="quarter" idx="17" hasCustomPrompt="1"/>
          </p:nvPr>
        </p:nvSpPr>
        <p:spPr>
          <a:xfrm>
            <a:off x="1" y="4784958"/>
            <a:ext cx="6053827" cy="271939"/>
          </a:xfrm>
        </p:spPr>
        <p:txBody>
          <a:bodyPr>
            <a:noAutofit/>
          </a:bodyPr>
          <a:lstStyle>
            <a:lvl1pPr marL="0" indent="0">
              <a:buNone/>
              <a:defRPr sz="2000">
                <a:solidFill>
                  <a:schemeClr val="bg1"/>
                </a:solidFill>
                <a:latin typeface="Bodoni MT" panose="02070603080606020203" pitchFamily="18" charset="0"/>
              </a:defRPr>
            </a:lvl1pPr>
            <a:lvl2pPr>
              <a:defRPr sz="1200"/>
            </a:lvl2pPr>
            <a:lvl3pPr>
              <a:defRPr sz="1100"/>
            </a:lvl3pPr>
            <a:lvl4pPr>
              <a:defRPr sz="1050"/>
            </a:lvl4pPr>
            <a:lvl5pPr>
              <a:defRPr sz="1050"/>
            </a:lvl5pPr>
          </a:lstStyle>
          <a:p>
            <a:pPr lvl="0"/>
            <a:r>
              <a:rPr lang="en-IN" dirty="0"/>
              <a:t>Course Title</a:t>
            </a:r>
          </a:p>
        </p:txBody>
      </p:sp>
      <p:sp>
        <p:nvSpPr>
          <p:cNvPr id="44" name="Text Placeholder 43">
            <a:extLst>
              <a:ext uri="{FF2B5EF4-FFF2-40B4-BE49-F238E27FC236}">
                <a16:creationId xmlns="" xmlns:a16="http://schemas.microsoft.com/office/drawing/2014/main" id="{D737AF66-30C7-4DF2-B022-8959B84E6B3D}"/>
              </a:ext>
            </a:extLst>
          </p:cNvPr>
          <p:cNvSpPr>
            <a:spLocks noGrp="1"/>
          </p:cNvSpPr>
          <p:nvPr>
            <p:ph type="body" sz="quarter" idx="18" hasCustomPrompt="1"/>
          </p:nvPr>
        </p:nvSpPr>
        <p:spPr>
          <a:xfrm>
            <a:off x="941156" y="2914866"/>
            <a:ext cx="730315" cy="381000"/>
          </a:xfrm>
        </p:spPr>
        <p:txBody>
          <a:bodyPr anchor="ctr">
            <a:noAutofit/>
          </a:bodyPr>
          <a:lstStyle>
            <a:lvl1pPr marL="0" indent="0" algn="ctr">
              <a:buNone/>
              <a:defRPr sz="1600" b="1">
                <a:solidFill>
                  <a:schemeClr val="bg1"/>
                </a:solidFill>
                <a:latin typeface="Times New Roman" panose="02020603050405020304" pitchFamily="18" charset="0"/>
                <a:cs typeface="Times New Roman" panose="02020603050405020304" pitchFamily="18" charset="0"/>
              </a:defRPr>
            </a:lvl1pPr>
            <a:lvl2pPr>
              <a:defRPr sz="900"/>
            </a:lvl2pPr>
            <a:lvl3pPr>
              <a:defRPr sz="800"/>
            </a:lvl3pPr>
            <a:lvl4pPr>
              <a:defRPr sz="700"/>
            </a:lvl4pPr>
            <a:lvl5pPr>
              <a:defRPr sz="700"/>
            </a:lvl5pPr>
          </a:lstStyle>
          <a:p>
            <a:pPr lvl="0"/>
            <a:r>
              <a:rPr lang="en-US" dirty="0"/>
              <a:t>I</a:t>
            </a:r>
            <a:endParaRPr lang="en-IN" dirty="0"/>
          </a:p>
        </p:txBody>
      </p:sp>
      <p:sp>
        <p:nvSpPr>
          <p:cNvPr id="46" name="Text Placeholder 45">
            <a:extLst>
              <a:ext uri="{FF2B5EF4-FFF2-40B4-BE49-F238E27FC236}">
                <a16:creationId xmlns="" xmlns:a16="http://schemas.microsoft.com/office/drawing/2014/main" id="{1BDFFD85-8598-4C16-9CAD-705399D34922}"/>
              </a:ext>
            </a:extLst>
          </p:cNvPr>
          <p:cNvSpPr>
            <a:spLocks noGrp="1"/>
          </p:cNvSpPr>
          <p:nvPr>
            <p:ph type="body" sz="quarter" idx="19" hasCustomPrompt="1"/>
          </p:nvPr>
        </p:nvSpPr>
        <p:spPr>
          <a:xfrm>
            <a:off x="1203229" y="3652127"/>
            <a:ext cx="1627624" cy="338555"/>
          </a:xfrm>
        </p:spPr>
        <p:txBody>
          <a:bodyPr>
            <a:noAutofit/>
          </a:bodyPr>
          <a:lstStyle>
            <a:lvl1pPr marL="0" indent="0">
              <a:buNone/>
              <a:defRPr sz="2000"/>
            </a:lvl1pPr>
            <a:lvl2pPr>
              <a:defRPr sz="1100"/>
            </a:lvl2pPr>
            <a:lvl3pPr>
              <a:defRPr sz="1050"/>
            </a:lvl3pPr>
            <a:lvl4pPr>
              <a:defRPr sz="1000"/>
            </a:lvl4pPr>
            <a:lvl5pPr>
              <a:defRPr sz="1000"/>
            </a:lvl5pPr>
          </a:lstStyle>
          <a:p>
            <a:r>
              <a:rPr lang="en-US" dirty="0">
                <a:solidFill>
                  <a:schemeClr val="bg1"/>
                </a:solidFill>
                <a:latin typeface="Bodoni MT" panose="02070603080606020203" pitchFamily="18" charset="0"/>
              </a:rPr>
              <a:t>MCA/ B. Sc</a:t>
            </a:r>
            <a:endParaRPr lang="en-IN" dirty="0">
              <a:solidFill>
                <a:schemeClr val="bg1"/>
              </a:solidFill>
              <a:latin typeface="Bodoni MT" panose="02070603080606020203" pitchFamily="18" charset="0"/>
            </a:endParaRPr>
          </a:p>
        </p:txBody>
      </p:sp>
      <p:sp>
        <p:nvSpPr>
          <p:cNvPr id="47" name="Title 46">
            <a:extLst>
              <a:ext uri="{FF2B5EF4-FFF2-40B4-BE49-F238E27FC236}">
                <a16:creationId xmlns="" xmlns:a16="http://schemas.microsoft.com/office/drawing/2014/main" id="{0B5E86FE-3626-45B1-AF15-E96F6946A1CB}"/>
              </a:ext>
            </a:extLst>
          </p:cNvPr>
          <p:cNvSpPr>
            <a:spLocks noGrp="1"/>
          </p:cNvSpPr>
          <p:nvPr>
            <p:ph type="title" hasCustomPrompt="1"/>
          </p:nvPr>
        </p:nvSpPr>
        <p:spPr>
          <a:xfrm>
            <a:off x="3653216" y="2679898"/>
            <a:ext cx="8769520" cy="1325563"/>
          </a:xfrm>
        </p:spPr>
        <p:txBody>
          <a:bodyPr/>
          <a:lstStyle>
            <a:lvl1pPr algn="ctr">
              <a:defRPr>
                <a:solidFill>
                  <a:srgbClr val="C00000"/>
                </a:solidFill>
                <a:latin typeface="Aharoni" panose="02010803020104030203" pitchFamily="2" charset="-79"/>
                <a:cs typeface="Aharoni" panose="02010803020104030203" pitchFamily="2" charset="-79"/>
              </a:defRPr>
            </a:lvl1pPr>
          </a:lstStyle>
          <a:p>
            <a:r>
              <a:rPr lang="en-US" dirty="0"/>
              <a:t>Title of the Presentation</a:t>
            </a:r>
            <a:endParaRPr lang="en-IN" dirty="0"/>
          </a:p>
        </p:txBody>
      </p:sp>
    </p:spTree>
    <p:extLst>
      <p:ext uri="{BB962C8B-B14F-4D97-AF65-F5344CB8AC3E}">
        <p14:creationId xmlns:p14="http://schemas.microsoft.com/office/powerpoint/2010/main" val="3331076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621825" y="1600200"/>
            <a:ext cx="10156454"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FB74E5F-E1E2-4A1F-B60F-442D9B9462C3}" type="datetime1">
              <a:rPr lang="en-US" smtClean="0"/>
              <a:pPr/>
              <a:t>3/2/2022</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109120" y="2895600"/>
            <a:ext cx="839462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109120" y="5010150"/>
            <a:ext cx="839462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10970127" y="1101839"/>
            <a:ext cx="2286000" cy="518187"/>
          </a:xfrm>
        </p:spPr>
        <p:txBody>
          <a:bodyPr/>
          <a:lstStyle/>
          <a:p>
            <a:fld id="{21D175FA-859B-494F-982B-7AB1408A423D}" type="datetime1">
              <a:rPr lang="en-US" smtClean="0"/>
              <a:pPr/>
              <a:t>3/2/2022</a:t>
            </a:fld>
            <a:endParaRPr lang="en-US"/>
          </a:p>
        </p:txBody>
      </p:sp>
      <p:sp>
        <p:nvSpPr>
          <p:cNvPr id="5" name="Footer Placeholder 4"/>
          <p:cNvSpPr>
            <a:spLocks noGrp="1"/>
          </p:cNvSpPr>
          <p:nvPr>
            <p:ph type="ftr" sz="quarter" idx="11"/>
          </p:nvPr>
        </p:nvSpPr>
        <p:spPr bwMode="auto">
          <a:xfrm rot="5400000">
            <a:off x="10284327" y="4109670"/>
            <a:ext cx="3657600" cy="522332"/>
          </a:xfrm>
        </p:spPr>
        <p:txBody>
          <a:bodyPr/>
          <a:lstStyle/>
          <a:p>
            <a:endParaRPr lang="en-US"/>
          </a:p>
        </p:txBody>
      </p:sp>
      <p:sp>
        <p:nvSpPr>
          <p:cNvPr id="9" name="Rectangle 8"/>
          <p:cNvSpPr/>
          <p:nvPr/>
        </p:nvSpPr>
        <p:spPr bwMode="auto">
          <a:xfrm>
            <a:off x="518186" y="0"/>
            <a:ext cx="829099"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375837" y="0"/>
            <a:ext cx="14235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1347286" y="0"/>
            <a:ext cx="247359"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552277" y="0"/>
            <a:ext cx="31319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44635"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1243648"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16165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48351"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450922"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658198" y="0"/>
            <a:ext cx="103638"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829099" y="3429000"/>
            <a:ext cx="1761834"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801691" y="4866752"/>
            <a:ext cx="872381"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483946" y="5500632"/>
            <a:ext cx="186547"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2263438" y="5791200"/>
            <a:ext cx="373095"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555626" y="4479888"/>
            <a:ext cx="497459"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1237383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823331" y="4928702"/>
            <a:ext cx="829099"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788BB67-8A10-41C1-94F0-DD6A2CFC6073}" type="datetime1">
              <a:rPr lang="en-US" smtClean="0"/>
              <a:pPr/>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621823" y="1600200"/>
            <a:ext cx="497459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5807834" y="1600200"/>
            <a:ext cx="497459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1823" y="273050"/>
            <a:ext cx="10260092"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965DC95-AA1C-4310-BCF6-ADCB4B26E26D}" type="datetime1">
              <a:rPr lang="en-US" smtClean="0"/>
              <a:pPr/>
              <a:t>3/2/2022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621823" y="2362200"/>
            <a:ext cx="497459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5946189" y="2362200"/>
            <a:ext cx="497459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621823" y="1569720"/>
            <a:ext cx="497459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5907325" y="1569720"/>
            <a:ext cx="497459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42F15C4-909D-4232-83EB-2D483CD3B45B}" type="datetime1">
              <a:rPr lang="en-US" smtClean="0"/>
              <a:pPr/>
              <a:t>3/2/2022</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38195D-4311-4338-858A-652AEF2EF405}" type="datetime1">
              <a:rPr lang="en-US" smtClean="0"/>
              <a:pPr/>
              <a:t>3/2/2022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918288"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5721854" y="3118089"/>
            <a:ext cx="6309360" cy="621823"/>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265175" y="274320"/>
            <a:ext cx="2076891"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8498258"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421953"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12229201"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12021927" y="0"/>
            <a:ext cx="414549"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2125563"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11093336" y="5715000"/>
            <a:ext cx="746189"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414549" y="274320"/>
            <a:ext cx="7669159"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D3D4F1D-6BF9-412B-8296-EE1875498E37}" type="datetime1">
              <a:rPr lang="en-US" smtClean="0"/>
              <a:pPr/>
              <a:t>3/2/2022</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918288"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11093336" y="5715000"/>
            <a:ext cx="746189"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5692317" y="3118089"/>
            <a:ext cx="6309360" cy="621823"/>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 y="0"/>
            <a:ext cx="839462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9201955" y="264795"/>
            <a:ext cx="2072746"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12229201"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12021927" y="0"/>
            <a:ext cx="414549"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12125563"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8498258"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421953"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3B006C6-5F42-481D-A501-59554970F4BA}" type="datetime1">
              <a:rPr lang="en-US" smtClean="0"/>
              <a:pPr/>
              <a:t>3/2/2022</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918288"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621825" y="274638"/>
            <a:ext cx="10156454"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21825" y="1600200"/>
            <a:ext cx="10156454"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10684447" y="1012713"/>
            <a:ext cx="2011680" cy="522332"/>
          </a:xfrm>
          <a:prstGeom prst="rect">
            <a:avLst/>
          </a:prstGeom>
        </p:spPr>
        <p:txBody>
          <a:bodyPr vert="horz" anchor="ctr" anchorCtr="0"/>
          <a:lstStyle>
            <a:lvl1pPr algn="r" eaLnBrk="1" latinLnBrk="0" hangingPunct="1">
              <a:defRPr kumimoji="0" sz="1200">
                <a:solidFill>
                  <a:schemeClr val="tx2"/>
                </a:solidFill>
              </a:defRPr>
            </a:lvl1pPr>
          </a:lstStyle>
          <a:p>
            <a:fld id="{A2C94217-2280-401B-9FE3-505A7D82689C}" type="datetime1">
              <a:rPr lang="en-US" smtClean="0"/>
              <a:pPr/>
              <a:t>3/2/2022</a:t>
            </a:fld>
            <a:endParaRPr lang="en-US"/>
          </a:p>
        </p:txBody>
      </p:sp>
      <p:sp>
        <p:nvSpPr>
          <p:cNvPr id="3" name="Footer Placeholder 2"/>
          <p:cNvSpPr>
            <a:spLocks noGrp="1"/>
          </p:cNvSpPr>
          <p:nvPr>
            <p:ph type="ftr" sz="quarter" idx="3"/>
          </p:nvPr>
        </p:nvSpPr>
        <p:spPr>
          <a:xfrm rot="5400000">
            <a:off x="10083321" y="3671390"/>
            <a:ext cx="3200400" cy="497459"/>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1036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12229201"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12021927" y="0"/>
            <a:ext cx="414549"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2125563"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11093336" y="5715000"/>
            <a:ext cx="746189"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11056026" y="5734050"/>
            <a:ext cx="829099"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hf hdr="0" ft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descr="DR. LA.jpg"/>
          <p:cNvPicPr>
            <a:picLocks noGrp="1" noChangeAspect="1"/>
          </p:cNvPicPr>
          <p:nvPr>
            <p:ph type="pic" sz="quarter" idx="13"/>
          </p:nvPr>
        </p:nvPicPr>
        <p:blipFill>
          <a:blip r:embed="rId2"/>
          <a:srcRect l="10482" r="10482"/>
          <a:stretch>
            <a:fillRect/>
          </a:stretch>
        </p:blipFill>
        <p:spPr>
          <a:xfrm>
            <a:off x="11260840" y="5429252"/>
            <a:ext cx="1002367" cy="1146175"/>
          </a:xfrm>
          <a:prstGeom prst="ellipse">
            <a:avLst/>
          </a:prstGeom>
        </p:spPr>
      </p:pic>
      <p:sp>
        <p:nvSpPr>
          <p:cNvPr id="31" name="Text Placeholder 24">
            <a:extLst>
              <a:ext uri="{FF2B5EF4-FFF2-40B4-BE49-F238E27FC236}">
                <a16:creationId xmlns="" xmlns:a16="http://schemas.microsoft.com/office/drawing/2014/main" id="{D1E9CF1E-F45F-44F8-9D19-B131B4F1A4C0}"/>
              </a:ext>
            </a:extLst>
          </p:cNvPr>
          <p:cNvSpPr>
            <a:spLocks noGrp="1"/>
          </p:cNvSpPr>
          <p:nvPr>
            <p:ph type="body" sz="quarter" idx="14"/>
          </p:nvPr>
        </p:nvSpPr>
        <p:spPr>
          <a:xfrm>
            <a:off x="173291" y="5231669"/>
            <a:ext cx="4620769" cy="1383147"/>
          </a:xfrm>
          <a:prstGeom prst="round2DiagRect">
            <a:avLst>
              <a:gd name="adj1" fmla="val 0"/>
              <a:gd name="adj2" fmla="val 50000"/>
            </a:avLst>
          </a:prstGeom>
          <a:solidFill>
            <a:schemeClr val="tx2">
              <a:lumMod val="75000"/>
            </a:schemeClr>
          </a:solidFill>
        </p:spPr>
        <p:txBody>
          <a:bodyPr anchor="t">
            <a:normAutofit fontScale="25000" lnSpcReduction="20000"/>
          </a:bodyPr>
          <a:lstStyle>
            <a:lvl1pPr marL="0" indent="0">
              <a:buNone/>
              <a:defRPr sz="2000" i="1">
                <a:solidFill>
                  <a:schemeClr val="bg1"/>
                </a:solidFill>
                <a:latin typeface="Times New Roman" panose="02020603050405020304" pitchFamily="18" charset="0"/>
                <a:cs typeface="Times New Roman" panose="02020603050405020304" pitchFamily="18" charset="0"/>
              </a:defRPr>
            </a:lvl1pPr>
          </a:lstStyle>
          <a:p>
            <a:pPr lvl="0">
              <a:lnSpc>
                <a:spcPct val="120000"/>
              </a:lnSpc>
            </a:pPr>
            <a:r>
              <a:rPr lang="en-US" sz="4400" dirty="0" smtClean="0"/>
              <a:t>        Dr. L. AROCKIAM,  Associate Professor </a:t>
            </a:r>
          </a:p>
          <a:p>
            <a:pPr lvl="0">
              <a:lnSpc>
                <a:spcPct val="120000"/>
              </a:lnSpc>
            </a:pPr>
            <a:r>
              <a:rPr lang="en-US" sz="4400" dirty="0" smtClean="0"/>
              <a:t>        Department of Computer Science</a:t>
            </a:r>
          </a:p>
          <a:p>
            <a:pPr lvl="0">
              <a:lnSpc>
                <a:spcPct val="120000"/>
              </a:lnSpc>
            </a:pPr>
            <a:r>
              <a:rPr lang="en-US" sz="4400" dirty="0" smtClean="0"/>
              <a:t>       St. Joseph’s College (Autonomous)</a:t>
            </a:r>
          </a:p>
          <a:p>
            <a:pPr lvl="0">
              <a:lnSpc>
                <a:spcPct val="120000"/>
              </a:lnSpc>
            </a:pPr>
            <a:r>
              <a:rPr lang="en-US" sz="4400" dirty="0" smtClean="0"/>
              <a:t>      Tiruchirappalli-620002</a:t>
            </a:r>
          </a:p>
          <a:p>
            <a:pPr lvl="0"/>
            <a:endParaRPr lang="en-US" dirty="0"/>
          </a:p>
        </p:txBody>
      </p:sp>
      <p:sp>
        <p:nvSpPr>
          <p:cNvPr id="36" name="Text Placeholder 30">
            <a:extLst>
              <a:ext uri="{FF2B5EF4-FFF2-40B4-BE49-F238E27FC236}">
                <a16:creationId xmlns="" xmlns:a16="http://schemas.microsoft.com/office/drawing/2014/main" id="{A6C0197E-947C-4CCA-9AED-BC0791D5236E}"/>
              </a:ext>
            </a:extLst>
          </p:cNvPr>
          <p:cNvSpPr>
            <a:spLocks noGrp="1"/>
          </p:cNvSpPr>
          <p:nvPr>
            <p:ph type="body" sz="quarter" idx="16"/>
          </p:nvPr>
        </p:nvSpPr>
        <p:spPr>
          <a:xfrm>
            <a:off x="9675583" y="4795999"/>
            <a:ext cx="2760892" cy="313559"/>
          </a:xfrm>
        </p:spPr>
        <p:txBody>
          <a:bodyPr>
            <a:noAutofit/>
          </a:bodyPr>
          <a:lstStyle>
            <a:lvl1pPr marL="0" indent="0">
              <a:buNone/>
              <a:defRPr sz="1800"/>
            </a:lvl1pPr>
            <a:lvl2pPr>
              <a:defRPr sz="1600"/>
            </a:lvl2pPr>
            <a:lvl3pPr>
              <a:defRPr sz="1400"/>
            </a:lvl3pPr>
            <a:lvl4pPr>
              <a:defRPr sz="1200"/>
            </a:lvl4pPr>
            <a:lvl5pPr>
              <a:defRPr sz="1200"/>
            </a:lvl5pPr>
          </a:lstStyle>
          <a:p>
            <a:pPr lvl="0" algn="ctr">
              <a:buClr>
                <a:srgbClr val="4F81BD"/>
              </a:buClr>
            </a:pPr>
            <a:r>
              <a:rPr lang="en-IN" sz="1600" b="1" dirty="0" smtClean="0">
                <a:solidFill>
                  <a:prstClr val="white"/>
                </a:solidFill>
                <a:latin typeface="Book Antiqua" panose="02040602050305030304" pitchFamily="18" charset="0"/>
              </a:rPr>
              <a:t>17PCA3113</a:t>
            </a:r>
          </a:p>
          <a:p>
            <a:endParaRPr lang="en-IN" dirty="0">
              <a:solidFill>
                <a:schemeClr val="bg1"/>
              </a:solidFill>
              <a:latin typeface="Bodoni MT" panose="02070603080606020203" pitchFamily="18" charset="0"/>
            </a:endParaRPr>
          </a:p>
        </p:txBody>
      </p:sp>
      <p:sp>
        <p:nvSpPr>
          <p:cNvPr id="37" name="Text Placeholder 34">
            <a:extLst>
              <a:ext uri="{FF2B5EF4-FFF2-40B4-BE49-F238E27FC236}">
                <a16:creationId xmlns="" xmlns:a16="http://schemas.microsoft.com/office/drawing/2014/main" id="{00AFB49D-5B20-4371-9681-26DC4239CC0A}"/>
              </a:ext>
            </a:extLst>
          </p:cNvPr>
          <p:cNvSpPr>
            <a:spLocks noGrp="1"/>
          </p:cNvSpPr>
          <p:nvPr>
            <p:ph type="body" sz="quarter" idx="17"/>
          </p:nvPr>
        </p:nvSpPr>
        <p:spPr>
          <a:xfrm>
            <a:off x="1" y="4784958"/>
            <a:ext cx="6053827" cy="271939"/>
          </a:xfrm>
        </p:spPr>
        <p:txBody>
          <a:bodyPr>
            <a:noAutofit/>
          </a:bodyPr>
          <a:lstStyle>
            <a:lvl1pPr marL="0" indent="0">
              <a:buNone/>
              <a:defRPr sz="2000">
                <a:solidFill>
                  <a:schemeClr val="bg1"/>
                </a:solidFill>
                <a:latin typeface="Bodoni MT" panose="02070603080606020203" pitchFamily="18" charset="0"/>
              </a:defRPr>
            </a:lvl1pPr>
            <a:lvl2pPr>
              <a:defRPr sz="1200"/>
            </a:lvl2pPr>
            <a:lvl3pPr>
              <a:defRPr sz="1100"/>
            </a:lvl3pPr>
            <a:lvl4pPr>
              <a:defRPr sz="1050"/>
            </a:lvl4pPr>
            <a:lvl5pPr>
              <a:defRPr sz="1050"/>
            </a:lvl5pPr>
          </a:lstStyle>
          <a:p>
            <a:pPr lvl="0">
              <a:lnSpc>
                <a:spcPct val="90000"/>
              </a:lnSpc>
              <a:spcBef>
                <a:spcPts val="1000"/>
              </a:spcBef>
              <a:buClrTx/>
              <a:buSzTx/>
              <a:defRPr/>
            </a:pPr>
            <a:r>
              <a:rPr lang="en-IN" dirty="0" smtClean="0"/>
              <a:t>PROGRAMMING IN JAVA</a:t>
            </a:r>
          </a:p>
          <a:p>
            <a:pPr lvl="0"/>
            <a:endParaRPr lang="en-IN" dirty="0"/>
          </a:p>
        </p:txBody>
      </p:sp>
      <p:sp>
        <p:nvSpPr>
          <p:cNvPr id="39" name="Text Placeholder 45">
            <a:extLst>
              <a:ext uri="{FF2B5EF4-FFF2-40B4-BE49-F238E27FC236}">
                <a16:creationId xmlns="" xmlns:a16="http://schemas.microsoft.com/office/drawing/2014/main" id="{E76D6E7C-C7FA-412C-B899-D78E0DC154D5}"/>
              </a:ext>
            </a:extLst>
          </p:cNvPr>
          <p:cNvSpPr txBox="1">
            <a:spLocks/>
          </p:cNvSpPr>
          <p:nvPr/>
        </p:nvSpPr>
        <p:spPr>
          <a:xfrm>
            <a:off x="1203229" y="3652127"/>
            <a:ext cx="1627624" cy="33855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N" dirty="0">
              <a:solidFill>
                <a:schemeClr val="bg1"/>
              </a:solidFill>
              <a:latin typeface="Bodoni MT" panose="02070603080606020203" pitchFamily="18" charset="0"/>
            </a:endParaRPr>
          </a:p>
        </p:txBody>
      </p:sp>
      <p:sp>
        <p:nvSpPr>
          <p:cNvPr id="40" name="Text Placeholder 43">
            <a:extLst>
              <a:ext uri="{FF2B5EF4-FFF2-40B4-BE49-F238E27FC236}">
                <a16:creationId xmlns="" xmlns:a16="http://schemas.microsoft.com/office/drawing/2014/main" id="{80331603-7D79-4437-B4AA-F259B1BAAC93}"/>
              </a:ext>
            </a:extLst>
          </p:cNvPr>
          <p:cNvSpPr>
            <a:spLocks noGrp="1"/>
          </p:cNvSpPr>
          <p:nvPr>
            <p:ph type="body" sz="quarter" idx="18"/>
          </p:nvPr>
        </p:nvSpPr>
        <p:spPr>
          <a:xfrm>
            <a:off x="985359" y="2923570"/>
            <a:ext cx="581340" cy="381000"/>
          </a:xfrm>
        </p:spPr>
        <p:txBody>
          <a:bodyPr anchor="ctr">
            <a:noAutofit/>
          </a:bodyPr>
          <a:lstStyle>
            <a:lvl1pPr marL="0" indent="0" algn="ctr">
              <a:buNone/>
              <a:defRPr sz="1600">
                <a:solidFill>
                  <a:schemeClr val="bg1"/>
                </a:solidFill>
                <a:latin typeface="Bodoni MT Black" panose="02070A03080606020203" pitchFamily="18" charset="0"/>
                <a:cs typeface="Times New Roman" panose="02020603050405020304" pitchFamily="18" charset="0"/>
              </a:defRPr>
            </a:lvl1pPr>
            <a:lvl2pPr>
              <a:defRPr sz="900"/>
            </a:lvl2pPr>
            <a:lvl3pPr>
              <a:defRPr sz="800"/>
            </a:lvl3pPr>
            <a:lvl4pPr>
              <a:defRPr sz="700"/>
            </a:lvl4pPr>
            <a:lvl5pPr>
              <a:defRPr sz="700"/>
            </a:lvl5pPr>
          </a:lstStyle>
          <a:p>
            <a:pPr lvl="0"/>
            <a:r>
              <a:rPr lang="en-IN" b="0" dirty="0" smtClean="0"/>
              <a:t>II</a:t>
            </a:r>
            <a:endParaRPr lang="en-IN" b="0" dirty="0"/>
          </a:p>
        </p:txBody>
      </p:sp>
      <p:sp>
        <p:nvSpPr>
          <p:cNvPr id="41" name="Text Placeholder 45">
            <a:extLst>
              <a:ext uri="{FF2B5EF4-FFF2-40B4-BE49-F238E27FC236}">
                <a16:creationId xmlns="" xmlns:a16="http://schemas.microsoft.com/office/drawing/2014/main" id="{0BAE8483-5078-4B5D-BA45-F80E187A39BC}"/>
              </a:ext>
            </a:extLst>
          </p:cNvPr>
          <p:cNvSpPr>
            <a:spLocks noGrp="1"/>
          </p:cNvSpPr>
          <p:nvPr>
            <p:ph type="body" sz="quarter" idx="19"/>
          </p:nvPr>
        </p:nvSpPr>
        <p:spPr>
          <a:xfrm>
            <a:off x="1203229" y="3652127"/>
            <a:ext cx="1627624" cy="338555"/>
          </a:xfrm>
        </p:spPr>
        <p:txBody>
          <a:bodyPr>
            <a:noAutofit/>
          </a:bodyPr>
          <a:lstStyle>
            <a:lvl1pPr marL="0" indent="0">
              <a:buNone/>
              <a:defRPr sz="2000"/>
            </a:lvl1pPr>
            <a:lvl2pPr>
              <a:defRPr sz="1100"/>
            </a:lvl2pPr>
            <a:lvl3pPr>
              <a:defRPr sz="1050"/>
            </a:lvl3pPr>
            <a:lvl4pPr>
              <a:defRPr sz="1000"/>
            </a:lvl4pPr>
            <a:lvl5pPr>
              <a:defRPr sz="1000"/>
            </a:lvl5pPr>
          </a:lstStyle>
          <a:p>
            <a:r>
              <a:rPr lang="en-IN" dirty="0" smtClean="0">
                <a:solidFill>
                  <a:schemeClr val="bg1"/>
                </a:solidFill>
                <a:latin typeface="Bodoni MT" panose="02070603080606020203" pitchFamily="18" charset="0"/>
              </a:rPr>
              <a:t>MCA</a:t>
            </a:r>
            <a:endParaRPr lang="en-IN" dirty="0">
              <a:solidFill>
                <a:schemeClr val="bg1"/>
              </a:solidFill>
              <a:latin typeface="Bodoni MT" panose="02070603080606020203" pitchFamily="18" charset="0"/>
            </a:endParaRPr>
          </a:p>
        </p:txBody>
      </p:sp>
      <p:sp>
        <p:nvSpPr>
          <p:cNvPr id="42" name="Title 46">
            <a:extLst>
              <a:ext uri="{FF2B5EF4-FFF2-40B4-BE49-F238E27FC236}">
                <a16:creationId xmlns="" xmlns:a16="http://schemas.microsoft.com/office/drawing/2014/main" id="{38001DEE-F0E8-4E46-990B-69623CC7EB39}"/>
              </a:ext>
            </a:extLst>
          </p:cNvPr>
          <p:cNvSpPr>
            <a:spLocks noGrp="1"/>
          </p:cNvSpPr>
          <p:nvPr>
            <p:ph type="title"/>
          </p:nvPr>
        </p:nvSpPr>
        <p:spPr>
          <a:xfrm>
            <a:off x="3653216" y="2679898"/>
            <a:ext cx="8769520" cy="1325563"/>
          </a:xfrm>
        </p:spPr>
        <p:txBody>
          <a:bodyPr>
            <a:normAutofit/>
          </a:bodyPr>
          <a:lstStyle>
            <a:lvl1pPr algn="ctr">
              <a:defRPr>
                <a:solidFill>
                  <a:srgbClr val="C00000"/>
                </a:solidFill>
                <a:latin typeface="Aharoni" panose="02010803020104030203" pitchFamily="2" charset="-79"/>
                <a:cs typeface="Aharoni" panose="02010803020104030203" pitchFamily="2" charset="-79"/>
              </a:defRPr>
            </a:lvl1pPr>
          </a:lstStyle>
          <a:p>
            <a:r>
              <a:rPr lang="en-IN" sz="3200" dirty="0" smtClean="0"/>
              <a:t>Constructors in Java</a:t>
            </a:r>
            <a:endParaRPr lang="en-IN" sz="3200" dirty="0"/>
          </a:p>
        </p:txBody>
      </p:sp>
    </p:spTree>
    <p:extLst>
      <p:ext uri="{BB962C8B-B14F-4D97-AF65-F5344CB8AC3E}">
        <p14:creationId xmlns:p14="http://schemas.microsoft.com/office/powerpoint/2010/main" val="3081287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N" b="1" dirty="0" smtClean="0">
                <a:solidFill>
                  <a:srgbClr val="002060"/>
                </a:solidFill>
              </a:rPr>
              <a:t>Constructor Overloading in Java</a:t>
            </a:r>
            <a:endParaRPr lang="en-US" b="1" dirty="0">
              <a:solidFill>
                <a:srgbClr val="002060"/>
              </a:solidFill>
            </a:endParaRPr>
          </a:p>
        </p:txBody>
      </p:sp>
      <p:sp>
        <p:nvSpPr>
          <p:cNvPr id="6" name="Content Placeholder 5"/>
          <p:cNvSpPr>
            <a:spLocks noGrp="1"/>
          </p:cNvSpPr>
          <p:nvPr>
            <p:ph sz="quarter" idx="1"/>
          </p:nvPr>
        </p:nvSpPr>
        <p:spPr>
          <a:xfrm>
            <a:off x="621825" y="1600200"/>
            <a:ext cx="10862150" cy="4873752"/>
          </a:xfrm>
        </p:spPr>
        <p:txBody>
          <a:bodyPr/>
          <a:lstStyle/>
          <a:p>
            <a:pPr>
              <a:lnSpc>
                <a:spcPct val="150000"/>
              </a:lnSpc>
            </a:pPr>
            <a:r>
              <a:rPr lang="en-IN" dirty="0" smtClean="0"/>
              <a:t>In Java, a constructors can be be overloaded like Java methods.</a:t>
            </a:r>
          </a:p>
          <a:p>
            <a:pPr algn="just">
              <a:lnSpc>
                <a:spcPct val="150000"/>
              </a:lnSpc>
            </a:pPr>
            <a:r>
              <a:rPr lang="en-IN" b="1" dirty="0" smtClean="0"/>
              <a:t>Constructor overloading </a:t>
            </a:r>
            <a:r>
              <a:rPr lang="en-IN" dirty="0" smtClean="0"/>
              <a:t> </a:t>
            </a:r>
            <a:r>
              <a:rPr lang="en-IN" dirty="0" smtClean="0">
                <a:solidFill>
                  <a:srgbClr val="FF0000"/>
                </a:solidFill>
              </a:rPr>
              <a:t>is a technique of having more than one constructor with different parameter lists</a:t>
            </a:r>
            <a:r>
              <a:rPr lang="en-IN" dirty="0" smtClean="0"/>
              <a:t>. </a:t>
            </a:r>
          </a:p>
          <a:p>
            <a:pPr lvl="1" algn="just">
              <a:lnSpc>
                <a:spcPct val="150000"/>
              </a:lnSpc>
            </a:pPr>
            <a:r>
              <a:rPr lang="en-IN" dirty="0" smtClean="0"/>
              <a:t>They are arranged in a way that </a:t>
            </a:r>
            <a:r>
              <a:rPr lang="en-IN" dirty="0" smtClean="0">
                <a:solidFill>
                  <a:srgbClr val="FF0000"/>
                </a:solidFill>
              </a:rPr>
              <a:t>each constructor performs a different task. </a:t>
            </a:r>
          </a:p>
          <a:p>
            <a:pPr lvl="1" algn="just">
              <a:lnSpc>
                <a:spcPct val="150000"/>
              </a:lnSpc>
            </a:pPr>
            <a:r>
              <a:rPr lang="en-IN" dirty="0" smtClean="0"/>
              <a:t>They are </a:t>
            </a:r>
            <a:r>
              <a:rPr lang="en-IN" dirty="0" smtClean="0">
                <a:solidFill>
                  <a:srgbClr val="FF0000"/>
                </a:solidFill>
              </a:rPr>
              <a:t>differentiated by the compiler by the number of parameters in the list and their types.</a:t>
            </a:r>
          </a:p>
          <a:p>
            <a:pPr>
              <a:lnSpc>
                <a:spcPct val="150000"/>
              </a:lnSpc>
            </a:pPr>
            <a:endParaRPr lang="en-US" dirty="0"/>
          </a:p>
        </p:txBody>
      </p:sp>
      <p:sp>
        <p:nvSpPr>
          <p:cNvPr id="4" name="Date Placeholder 3"/>
          <p:cNvSpPr>
            <a:spLocks noGrp="1"/>
          </p:cNvSpPr>
          <p:nvPr>
            <p:ph type="dt" sz="half" idx="14"/>
          </p:nvPr>
        </p:nvSpPr>
        <p:spPr/>
        <p:txBody>
          <a:bodyPr/>
          <a:lstStyle/>
          <a:p>
            <a:fld id="{9F1A369F-735A-4EE7-B469-725DD6EE79E5}" type="datetime1">
              <a:rPr lang="en-US" smtClean="0"/>
              <a:pPr/>
              <a:t>3/2/2022</a:t>
            </a:fld>
            <a:endParaRPr lang="en-US"/>
          </a:p>
        </p:txBody>
      </p:sp>
      <p:sp>
        <p:nvSpPr>
          <p:cNvPr id="7" name="Slide Number Placeholder 6"/>
          <p:cNvSpPr>
            <a:spLocks noGrp="1"/>
          </p:cNvSpPr>
          <p:nvPr>
            <p:ph type="sldNum" sz="quarter" idx="15"/>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4585" y="-76200"/>
            <a:ext cx="10156454" cy="1143000"/>
          </a:xfrm>
        </p:spPr>
        <p:txBody>
          <a:bodyPr/>
          <a:lstStyle/>
          <a:p>
            <a:r>
              <a:rPr lang="en-US" b="1" dirty="0" smtClean="0">
                <a:solidFill>
                  <a:srgbClr val="002060"/>
                </a:solidFill>
              </a:rPr>
              <a:t>example</a:t>
            </a:r>
            <a:endParaRPr lang="en-US" b="1" dirty="0">
              <a:solidFill>
                <a:srgbClr val="002060"/>
              </a:solidFill>
            </a:endParaRPr>
          </a:p>
        </p:txBody>
      </p:sp>
      <p:sp>
        <p:nvSpPr>
          <p:cNvPr id="3" name="Content Placeholder 2"/>
          <p:cNvSpPr>
            <a:spLocks noGrp="1"/>
          </p:cNvSpPr>
          <p:nvPr>
            <p:ph sz="quarter" idx="1"/>
          </p:nvPr>
        </p:nvSpPr>
        <p:spPr/>
        <p:txBody>
          <a:bodyPr>
            <a:noAutofit/>
          </a:bodyPr>
          <a:lstStyle/>
          <a:p>
            <a:pPr>
              <a:buNone/>
            </a:pPr>
            <a:r>
              <a:rPr lang="en-IN" sz="1800" dirty="0" smtClean="0"/>
              <a:t>Example of Constructor Overloading</a:t>
            </a:r>
          </a:p>
          <a:p>
            <a:pPr>
              <a:buNone/>
            </a:pPr>
            <a:r>
              <a:rPr lang="en-IN" sz="1800" dirty="0" smtClean="0"/>
              <a:t>//Java program to overload constructors  </a:t>
            </a:r>
          </a:p>
          <a:p>
            <a:pPr>
              <a:buNone/>
            </a:pPr>
            <a:r>
              <a:rPr lang="en-IN" sz="1800" b="1" dirty="0" smtClean="0"/>
              <a:t>class</a:t>
            </a:r>
            <a:r>
              <a:rPr lang="en-IN" sz="1800" dirty="0" smtClean="0"/>
              <a:t> Student5{  </a:t>
            </a:r>
          </a:p>
          <a:p>
            <a:pPr>
              <a:buNone/>
            </a:pPr>
            <a:r>
              <a:rPr lang="en-IN" sz="1800" dirty="0" smtClean="0"/>
              <a:t>    </a:t>
            </a:r>
            <a:r>
              <a:rPr lang="en-IN" sz="1800" b="1" dirty="0" err="1" smtClean="0"/>
              <a:t>int</a:t>
            </a:r>
            <a:r>
              <a:rPr lang="en-IN" sz="1800" dirty="0" smtClean="0"/>
              <a:t> id;  </a:t>
            </a:r>
          </a:p>
          <a:p>
            <a:pPr>
              <a:buNone/>
            </a:pPr>
            <a:r>
              <a:rPr lang="en-IN" sz="1800" dirty="0" smtClean="0"/>
              <a:t>    String name;  </a:t>
            </a:r>
          </a:p>
          <a:p>
            <a:pPr>
              <a:buNone/>
            </a:pPr>
            <a:r>
              <a:rPr lang="en-IN" sz="1800" dirty="0" smtClean="0"/>
              <a:t>    </a:t>
            </a:r>
            <a:r>
              <a:rPr lang="en-IN" sz="1800" b="1" dirty="0" err="1" smtClean="0"/>
              <a:t>int</a:t>
            </a:r>
            <a:r>
              <a:rPr lang="en-IN" sz="1800" dirty="0" smtClean="0"/>
              <a:t> age;  </a:t>
            </a:r>
          </a:p>
          <a:p>
            <a:pPr>
              <a:buNone/>
            </a:pPr>
            <a:r>
              <a:rPr lang="en-IN" sz="1800" dirty="0" smtClean="0"/>
              <a:t>    //creating two </a:t>
            </a:r>
            <a:r>
              <a:rPr lang="en-IN" sz="1800" dirty="0" err="1" smtClean="0"/>
              <a:t>arg</a:t>
            </a:r>
            <a:r>
              <a:rPr lang="en-IN" sz="1800" dirty="0" smtClean="0"/>
              <a:t> constructor  </a:t>
            </a:r>
          </a:p>
          <a:p>
            <a:pPr>
              <a:buNone/>
            </a:pPr>
            <a:r>
              <a:rPr lang="en-IN" sz="1800" dirty="0" smtClean="0"/>
              <a:t>    Student5(</a:t>
            </a:r>
            <a:r>
              <a:rPr lang="en-IN" sz="1800" b="1" dirty="0" err="1" smtClean="0"/>
              <a:t>int</a:t>
            </a:r>
            <a:r>
              <a:rPr lang="en-IN" sz="1800" dirty="0" smtClean="0"/>
              <a:t> I, String n)</a:t>
            </a:r>
          </a:p>
          <a:p>
            <a:pPr>
              <a:buNone/>
            </a:pPr>
            <a:r>
              <a:rPr lang="en-IN" sz="1800" dirty="0" smtClean="0"/>
              <a:t>{  </a:t>
            </a:r>
          </a:p>
          <a:p>
            <a:pPr>
              <a:buNone/>
            </a:pPr>
            <a:r>
              <a:rPr lang="en-IN" sz="1800" dirty="0" smtClean="0"/>
              <a:t>    id = </a:t>
            </a:r>
            <a:r>
              <a:rPr lang="en-IN" sz="1800" dirty="0" err="1" smtClean="0"/>
              <a:t>i</a:t>
            </a:r>
            <a:r>
              <a:rPr lang="en-IN" sz="1800" dirty="0" smtClean="0"/>
              <a:t>;  </a:t>
            </a:r>
          </a:p>
          <a:p>
            <a:pPr>
              <a:buNone/>
            </a:pPr>
            <a:r>
              <a:rPr lang="en-IN" sz="1800" dirty="0" smtClean="0"/>
              <a:t>    name = n;  </a:t>
            </a:r>
          </a:p>
          <a:p>
            <a:pPr>
              <a:buNone/>
            </a:pPr>
            <a:r>
              <a:rPr lang="en-IN" sz="1800" dirty="0" smtClean="0"/>
              <a:t>    }  </a:t>
            </a:r>
          </a:p>
        </p:txBody>
      </p:sp>
      <p:sp>
        <p:nvSpPr>
          <p:cNvPr id="5" name="Content Placeholder 4"/>
          <p:cNvSpPr>
            <a:spLocks noGrp="1"/>
          </p:cNvSpPr>
          <p:nvPr>
            <p:ph sz="quarter" idx="2"/>
          </p:nvPr>
        </p:nvSpPr>
        <p:spPr>
          <a:xfrm>
            <a:off x="5807834" y="0"/>
            <a:ext cx="6261223" cy="8229600"/>
          </a:xfrm>
        </p:spPr>
        <p:txBody>
          <a:bodyPr>
            <a:noAutofit/>
          </a:bodyPr>
          <a:lstStyle/>
          <a:p>
            <a:pPr>
              <a:buNone/>
            </a:pPr>
            <a:r>
              <a:rPr lang="en-IN" sz="1800" dirty="0" smtClean="0"/>
              <a:t>    //creating three </a:t>
            </a:r>
            <a:r>
              <a:rPr lang="en-IN" sz="1800" dirty="0" err="1" smtClean="0"/>
              <a:t>arg</a:t>
            </a:r>
            <a:r>
              <a:rPr lang="en-IN" sz="1800" dirty="0" smtClean="0"/>
              <a:t> constructor  </a:t>
            </a:r>
          </a:p>
          <a:p>
            <a:pPr>
              <a:buNone/>
            </a:pPr>
            <a:r>
              <a:rPr lang="en-IN" sz="1800" dirty="0" smtClean="0"/>
              <a:t>    Student5(</a:t>
            </a:r>
            <a:r>
              <a:rPr lang="en-IN" sz="1800" b="1" dirty="0" err="1" smtClean="0"/>
              <a:t>int</a:t>
            </a:r>
            <a:r>
              <a:rPr lang="en-IN" sz="1800" dirty="0" smtClean="0"/>
              <a:t> I, String n, </a:t>
            </a:r>
            <a:r>
              <a:rPr lang="en-IN" sz="1800" b="1" dirty="0" err="1" smtClean="0"/>
              <a:t>int</a:t>
            </a:r>
            <a:r>
              <a:rPr lang="en-IN" sz="1800" dirty="0" smtClean="0"/>
              <a:t> a)</a:t>
            </a:r>
          </a:p>
          <a:p>
            <a:pPr>
              <a:buNone/>
            </a:pPr>
            <a:r>
              <a:rPr lang="en-IN" sz="1800" dirty="0" smtClean="0"/>
              <a:t>{  </a:t>
            </a:r>
          </a:p>
          <a:p>
            <a:pPr>
              <a:buNone/>
            </a:pPr>
            <a:r>
              <a:rPr lang="en-IN" sz="1800" dirty="0" smtClean="0"/>
              <a:t>    id = </a:t>
            </a:r>
            <a:r>
              <a:rPr lang="en-IN" sz="1800" dirty="0" err="1" smtClean="0"/>
              <a:t>i</a:t>
            </a:r>
            <a:r>
              <a:rPr lang="en-IN" sz="1800" dirty="0" smtClean="0"/>
              <a:t>;  </a:t>
            </a:r>
          </a:p>
          <a:p>
            <a:pPr>
              <a:buNone/>
            </a:pPr>
            <a:r>
              <a:rPr lang="en-IN" sz="1800" dirty="0" smtClean="0"/>
              <a:t>    name = n;  </a:t>
            </a:r>
          </a:p>
          <a:p>
            <a:pPr>
              <a:buNone/>
            </a:pPr>
            <a:r>
              <a:rPr lang="en-IN" sz="1800" dirty="0" smtClean="0"/>
              <a:t>    age=a;  </a:t>
            </a:r>
          </a:p>
          <a:p>
            <a:pPr>
              <a:buNone/>
            </a:pPr>
            <a:r>
              <a:rPr lang="en-IN" sz="1800" dirty="0" smtClean="0"/>
              <a:t>    }  </a:t>
            </a:r>
          </a:p>
          <a:p>
            <a:pPr>
              <a:buNone/>
            </a:pPr>
            <a:r>
              <a:rPr lang="en-IN" sz="1800" dirty="0" smtClean="0"/>
              <a:t> </a:t>
            </a:r>
            <a:r>
              <a:rPr lang="en-IN" sz="1800" b="1" dirty="0" smtClean="0"/>
              <a:t>void</a:t>
            </a:r>
            <a:r>
              <a:rPr lang="en-IN" sz="1800" dirty="0" smtClean="0"/>
              <a:t> display()</a:t>
            </a:r>
          </a:p>
          <a:p>
            <a:pPr>
              <a:buNone/>
            </a:pPr>
            <a:r>
              <a:rPr lang="en-IN" sz="1800" dirty="0" smtClean="0"/>
              <a:t>{</a:t>
            </a:r>
          </a:p>
          <a:p>
            <a:pPr>
              <a:buNone/>
            </a:pPr>
            <a:r>
              <a:rPr lang="en-IN" sz="1800" dirty="0" err="1" smtClean="0"/>
              <a:t>System.out.println</a:t>
            </a:r>
            <a:r>
              <a:rPr lang="en-IN" sz="1800" dirty="0" smtClean="0"/>
              <a:t>(id+" "+name+" "+age);</a:t>
            </a:r>
          </a:p>
          <a:p>
            <a:pPr>
              <a:buNone/>
            </a:pPr>
            <a:r>
              <a:rPr lang="en-IN" sz="1800" dirty="0" smtClean="0"/>
              <a:t>} </a:t>
            </a:r>
          </a:p>
          <a:p>
            <a:pPr>
              <a:buNone/>
            </a:pPr>
            <a:r>
              <a:rPr lang="en-IN" sz="1800" dirty="0" smtClean="0"/>
              <a:t>} </a:t>
            </a:r>
          </a:p>
          <a:p>
            <a:pPr>
              <a:buNone/>
            </a:pPr>
            <a:r>
              <a:rPr lang="en-IN" sz="1800" dirty="0" smtClean="0"/>
              <a:t>   Class Call</a:t>
            </a:r>
          </a:p>
          <a:p>
            <a:pPr>
              <a:buNone/>
            </a:pPr>
            <a:r>
              <a:rPr lang="en-IN" sz="1800" dirty="0" smtClean="0"/>
              <a:t>{</a:t>
            </a:r>
          </a:p>
          <a:p>
            <a:pPr>
              <a:buNone/>
            </a:pPr>
            <a:r>
              <a:rPr lang="en-IN" sz="1800" dirty="0" smtClean="0"/>
              <a:t>    </a:t>
            </a:r>
            <a:r>
              <a:rPr lang="en-IN" sz="1800" b="1" dirty="0" smtClean="0"/>
              <a:t>public</a:t>
            </a:r>
            <a:r>
              <a:rPr lang="en-IN" sz="1800" dirty="0" smtClean="0"/>
              <a:t> </a:t>
            </a:r>
            <a:r>
              <a:rPr lang="en-IN" sz="1800" b="1" dirty="0" smtClean="0"/>
              <a:t>static</a:t>
            </a:r>
            <a:r>
              <a:rPr lang="en-IN" sz="1800" dirty="0" smtClean="0"/>
              <a:t> </a:t>
            </a:r>
            <a:r>
              <a:rPr lang="en-IN" sz="1800" b="1" dirty="0" smtClean="0"/>
              <a:t>void</a:t>
            </a:r>
            <a:r>
              <a:rPr lang="en-IN" sz="1800" dirty="0" smtClean="0"/>
              <a:t> main(String </a:t>
            </a:r>
            <a:r>
              <a:rPr lang="en-IN" sz="1800" dirty="0" err="1" smtClean="0"/>
              <a:t>args</a:t>
            </a:r>
            <a:r>
              <a:rPr lang="en-IN" sz="1800" dirty="0" smtClean="0"/>
              <a:t>[]){  </a:t>
            </a:r>
          </a:p>
          <a:p>
            <a:pPr>
              <a:buNone/>
            </a:pPr>
            <a:r>
              <a:rPr lang="en-IN" sz="1800" dirty="0" smtClean="0"/>
              <a:t>    Student5 s1 = </a:t>
            </a:r>
            <a:r>
              <a:rPr lang="en-IN" sz="1800" b="1" dirty="0" smtClean="0"/>
              <a:t>new</a:t>
            </a:r>
            <a:r>
              <a:rPr lang="en-IN" sz="1800" dirty="0" smtClean="0"/>
              <a:t> Student5(111,"Karan");  </a:t>
            </a:r>
          </a:p>
          <a:p>
            <a:pPr>
              <a:buNone/>
            </a:pPr>
            <a:r>
              <a:rPr lang="en-IN" sz="1800" dirty="0" smtClean="0"/>
              <a:t>    Student5 s2 = </a:t>
            </a:r>
            <a:r>
              <a:rPr lang="en-IN" sz="1800" b="1" dirty="0" smtClean="0"/>
              <a:t>new</a:t>
            </a:r>
            <a:r>
              <a:rPr lang="en-IN" sz="1800" dirty="0" smtClean="0"/>
              <a:t> Student5(222,"Aryan",25);  </a:t>
            </a:r>
          </a:p>
          <a:p>
            <a:pPr>
              <a:buNone/>
            </a:pPr>
            <a:r>
              <a:rPr lang="en-IN" sz="1800" dirty="0" smtClean="0"/>
              <a:t>    s1.display();  </a:t>
            </a:r>
          </a:p>
          <a:p>
            <a:pPr>
              <a:buNone/>
            </a:pPr>
            <a:r>
              <a:rPr lang="en-IN" sz="1800" dirty="0" smtClean="0"/>
              <a:t>    s2.display();  </a:t>
            </a:r>
          </a:p>
          <a:p>
            <a:pPr>
              <a:buNone/>
            </a:pPr>
            <a:r>
              <a:rPr lang="en-IN" sz="1800" dirty="0" smtClean="0"/>
              <a:t>   }  </a:t>
            </a:r>
          </a:p>
          <a:p>
            <a:pPr>
              <a:buNone/>
            </a:pPr>
            <a:r>
              <a:rPr lang="en-IN" sz="1800" dirty="0" smtClean="0"/>
              <a:t>}  </a:t>
            </a:r>
          </a:p>
          <a:p>
            <a:pPr>
              <a:buNone/>
            </a:pPr>
            <a:r>
              <a:rPr lang="en-IN" sz="1800" b="1" dirty="0" smtClean="0">
                <a:solidFill>
                  <a:srgbClr val="C00000"/>
                </a:solidFill>
              </a:rPr>
              <a:t>Output:</a:t>
            </a:r>
          </a:p>
          <a:p>
            <a:pPr>
              <a:buNone/>
            </a:pPr>
            <a:r>
              <a:rPr lang="en-IN" sz="1800" dirty="0" smtClean="0"/>
              <a:t>111 Karan 0 </a:t>
            </a:r>
          </a:p>
          <a:p>
            <a:pPr>
              <a:buNone/>
            </a:pPr>
            <a:r>
              <a:rPr lang="en-IN" sz="1800" dirty="0" smtClean="0"/>
              <a:t>222 Aryan 25</a:t>
            </a:r>
          </a:p>
          <a:p>
            <a:pPr>
              <a:buNone/>
            </a:pPr>
            <a:endParaRPr lang="en-IN" sz="1800" dirty="0" smtClean="0"/>
          </a:p>
          <a:p>
            <a:pPr>
              <a:buNone/>
            </a:pPr>
            <a:endParaRPr lang="en-US" sz="1800" dirty="0"/>
          </a:p>
        </p:txBody>
      </p:sp>
      <p:sp>
        <p:nvSpPr>
          <p:cNvPr id="6" name="Date Placeholder 5"/>
          <p:cNvSpPr>
            <a:spLocks noGrp="1"/>
          </p:cNvSpPr>
          <p:nvPr>
            <p:ph type="dt" sz="half" idx="10"/>
          </p:nvPr>
        </p:nvSpPr>
        <p:spPr/>
        <p:txBody>
          <a:bodyPr/>
          <a:lstStyle/>
          <a:p>
            <a:fld id="{77728B83-9E99-4AB4-81E4-CE565F646829}" type="datetime1">
              <a:rPr lang="en-US" smtClean="0"/>
              <a:pPr/>
              <a:t>3/2/2022</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1825" y="960438"/>
            <a:ext cx="11192828" cy="563562"/>
          </a:xfrm>
        </p:spPr>
        <p:txBody>
          <a:bodyPr>
            <a:normAutofit fontScale="90000"/>
          </a:bodyPr>
          <a:lstStyle/>
          <a:p>
            <a:r>
              <a:rPr lang="en-IN" b="1" dirty="0" smtClean="0">
                <a:solidFill>
                  <a:srgbClr val="002060"/>
                </a:solidFill>
              </a:rPr>
              <a:t>Java Copy Constructor</a:t>
            </a:r>
            <a:br>
              <a:rPr lang="en-IN" b="1" dirty="0" smtClean="0">
                <a:solidFill>
                  <a:srgbClr val="002060"/>
                </a:solidFill>
              </a:rPr>
            </a:br>
            <a:endParaRPr lang="en-IN" b="1" dirty="0">
              <a:solidFill>
                <a:srgbClr val="002060"/>
              </a:solidFill>
            </a:endParaRPr>
          </a:p>
        </p:txBody>
      </p:sp>
      <p:sp>
        <p:nvSpPr>
          <p:cNvPr id="3" name="Content Placeholder 2"/>
          <p:cNvSpPr>
            <a:spLocks noGrp="1"/>
          </p:cNvSpPr>
          <p:nvPr>
            <p:ph sz="quarter" idx="1"/>
          </p:nvPr>
        </p:nvSpPr>
        <p:spPr>
          <a:xfrm>
            <a:off x="534584" y="1447800"/>
            <a:ext cx="10865808" cy="4953000"/>
          </a:xfrm>
        </p:spPr>
        <p:txBody>
          <a:bodyPr>
            <a:noAutofit/>
          </a:bodyPr>
          <a:lstStyle/>
          <a:p>
            <a:pPr algn="just">
              <a:lnSpc>
                <a:spcPct val="150000"/>
              </a:lnSpc>
            </a:pPr>
            <a:r>
              <a:rPr lang="en-IN" dirty="0" smtClean="0"/>
              <a:t>There is no copy constructor in Java. However, we can copy the values from one object to another like copy constructor in C++.</a:t>
            </a:r>
          </a:p>
          <a:p>
            <a:pPr algn="just">
              <a:lnSpc>
                <a:spcPct val="150000"/>
              </a:lnSpc>
            </a:pPr>
            <a:r>
              <a:rPr lang="en-IN" dirty="0" smtClean="0"/>
              <a:t>There are many ways to copy the values of one object into another in Java. </a:t>
            </a:r>
          </a:p>
          <a:p>
            <a:pPr algn="just">
              <a:lnSpc>
                <a:spcPct val="150000"/>
              </a:lnSpc>
            </a:pPr>
            <a:r>
              <a:rPr lang="en-IN" dirty="0" smtClean="0"/>
              <a:t>They are:</a:t>
            </a:r>
          </a:p>
          <a:p>
            <a:pPr lvl="1" algn="just">
              <a:lnSpc>
                <a:spcPct val="150000"/>
              </a:lnSpc>
            </a:pPr>
            <a:r>
              <a:rPr lang="en-IN" b="1" dirty="0" smtClean="0">
                <a:solidFill>
                  <a:srgbClr val="C00000"/>
                </a:solidFill>
              </a:rPr>
              <a:t>By using a constructor</a:t>
            </a:r>
          </a:p>
          <a:p>
            <a:pPr lvl="1" algn="just">
              <a:lnSpc>
                <a:spcPct val="150000"/>
              </a:lnSpc>
            </a:pPr>
            <a:r>
              <a:rPr lang="en-IN" b="1" dirty="0" smtClean="0">
                <a:solidFill>
                  <a:srgbClr val="C00000"/>
                </a:solidFill>
              </a:rPr>
              <a:t>By assigning the values of one object into another</a:t>
            </a:r>
          </a:p>
          <a:p>
            <a:pPr lvl="1" algn="just">
              <a:lnSpc>
                <a:spcPct val="150000"/>
              </a:lnSpc>
            </a:pPr>
            <a:r>
              <a:rPr lang="en-IN" b="1" dirty="0" smtClean="0">
                <a:solidFill>
                  <a:srgbClr val="C00000"/>
                </a:solidFill>
              </a:rPr>
              <a:t>By clone() method of Object class</a:t>
            </a:r>
          </a:p>
          <a:p>
            <a:pPr algn="just">
              <a:lnSpc>
                <a:spcPct val="150000"/>
              </a:lnSpc>
              <a:buNone/>
            </a:pPr>
            <a:r>
              <a:rPr lang="en-IN" dirty="0" smtClean="0"/>
              <a:t> </a:t>
            </a:r>
            <a:endParaRPr lang="en-IN" dirty="0"/>
          </a:p>
        </p:txBody>
      </p:sp>
      <p:sp>
        <p:nvSpPr>
          <p:cNvPr id="4" name="Date Placeholder 3"/>
          <p:cNvSpPr>
            <a:spLocks noGrp="1"/>
          </p:cNvSpPr>
          <p:nvPr>
            <p:ph type="dt" sz="half" idx="14"/>
          </p:nvPr>
        </p:nvSpPr>
        <p:spPr/>
        <p:txBody>
          <a:bodyPr/>
          <a:lstStyle/>
          <a:p>
            <a:fld id="{489E1E36-4FE6-45A2-BCD9-71A5FAD6AE64}" type="datetime1">
              <a:rPr lang="en-US" smtClean="0"/>
              <a:pPr/>
              <a:t>3/2/2022</a:t>
            </a:fld>
            <a:endParaRPr lang="en-US"/>
          </a:p>
        </p:txBody>
      </p:sp>
      <p:sp>
        <p:nvSpPr>
          <p:cNvPr id="5" name="Slide Number Placeholder 4"/>
          <p:cNvSpPr>
            <a:spLocks noGrp="1"/>
          </p:cNvSpPr>
          <p:nvPr>
            <p:ph type="sldNum" sz="quarter" idx="15"/>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0252" y="-152400"/>
            <a:ext cx="10156454" cy="1143000"/>
          </a:xfrm>
        </p:spPr>
        <p:txBody>
          <a:bodyPr/>
          <a:lstStyle/>
          <a:p>
            <a:r>
              <a:rPr lang="en-US" b="1" dirty="0" smtClean="0">
                <a:solidFill>
                  <a:srgbClr val="002060"/>
                </a:solidFill>
              </a:rPr>
              <a:t>example</a:t>
            </a:r>
            <a:endParaRPr lang="en-US" b="1" dirty="0">
              <a:solidFill>
                <a:srgbClr val="002060"/>
              </a:solidFill>
            </a:endParaRPr>
          </a:p>
        </p:txBody>
      </p:sp>
      <p:sp>
        <p:nvSpPr>
          <p:cNvPr id="5" name="Content Placeholder 4"/>
          <p:cNvSpPr>
            <a:spLocks noGrp="1"/>
          </p:cNvSpPr>
          <p:nvPr>
            <p:ph sz="quarter" idx="1"/>
          </p:nvPr>
        </p:nvSpPr>
        <p:spPr>
          <a:xfrm>
            <a:off x="451000" y="1524000"/>
            <a:ext cx="5600071" cy="5029200"/>
          </a:xfrm>
        </p:spPr>
        <p:txBody>
          <a:bodyPr>
            <a:normAutofit fontScale="70000" lnSpcReduction="20000"/>
          </a:bodyPr>
          <a:lstStyle/>
          <a:p>
            <a:pPr>
              <a:buNone/>
            </a:pPr>
            <a:r>
              <a:rPr lang="en-IN" dirty="0" smtClean="0"/>
              <a:t>//Java program to initialize the values from one </a:t>
            </a:r>
          </a:p>
          <a:p>
            <a:pPr>
              <a:buNone/>
            </a:pPr>
            <a:r>
              <a:rPr lang="en-IN" dirty="0" smtClean="0"/>
              <a:t>object to another object.  </a:t>
            </a:r>
          </a:p>
          <a:p>
            <a:pPr>
              <a:buNone/>
            </a:pPr>
            <a:r>
              <a:rPr lang="en-IN" b="1" dirty="0" smtClean="0"/>
              <a:t>class</a:t>
            </a:r>
            <a:r>
              <a:rPr lang="en-IN" dirty="0" smtClean="0"/>
              <a:t> Student6</a:t>
            </a:r>
          </a:p>
          <a:p>
            <a:pPr>
              <a:buNone/>
            </a:pPr>
            <a:r>
              <a:rPr lang="en-IN" dirty="0" smtClean="0"/>
              <a:t>{  </a:t>
            </a:r>
          </a:p>
          <a:p>
            <a:pPr>
              <a:buNone/>
            </a:pPr>
            <a:r>
              <a:rPr lang="en-IN" dirty="0" smtClean="0"/>
              <a:t>    </a:t>
            </a:r>
            <a:r>
              <a:rPr lang="en-IN" b="1" dirty="0" err="1" smtClean="0"/>
              <a:t>int</a:t>
            </a:r>
            <a:r>
              <a:rPr lang="en-IN" dirty="0" smtClean="0"/>
              <a:t> id;   String name;  </a:t>
            </a:r>
          </a:p>
          <a:p>
            <a:pPr>
              <a:buNone/>
            </a:pPr>
            <a:r>
              <a:rPr lang="en-IN" dirty="0" smtClean="0"/>
              <a:t>    Student6(</a:t>
            </a:r>
            <a:r>
              <a:rPr lang="en-IN" b="1" dirty="0" err="1" smtClean="0"/>
              <a:t>int</a:t>
            </a:r>
            <a:r>
              <a:rPr lang="en-IN" dirty="0" smtClean="0"/>
              <a:t> I, String n)  </a:t>
            </a:r>
          </a:p>
          <a:p>
            <a:pPr>
              <a:buNone/>
            </a:pPr>
            <a:r>
              <a:rPr lang="en-IN" dirty="0" smtClean="0"/>
              <a:t>//</a:t>
            </a:r>
            <a:r>
              <a:rPr lang="en-IN" sz="2300" dirty="0" smtClean="0"/>
              <a:t>constructor to initialise integer and string  </a:t>
            </a:r>
          </a:p>
          <a:p>
            <a:pPr>
              <a:buNone/>
            </a:pPr>
            <a:r>
              <a:rPr lang="en-IN" sz="2300" dirty="0" smtClean="0"/>
              <a:t>  {  </a:t>
            </a:r>
          </a:p>
          <a:p>
            <a:pPr>
              <a:buNone/>
            </a:pPr>
            <a:r>
              <a:rPr lang="en-IN" dirty="0" smtClean="0"/>
              <a:t>    id = </a:t>
            </a:r>
            <a:r>
              <a:rPr lang="en-IN" dirty="0" err="1" smtClean="0"/>
              <a:t>i</a:t>
            </a:r>
            <a:r>
              <a:rPr lang="en-IN" dirty="0" smtClean="0"/>
              <a:t>;  </a:t>
            </a:r>
          </a:p>
          <a:p>
            <a:pPr>
              <a:buNone/>
            </a:pPr>
            <a:r>
              <a:rPr lang="en-IN" dirty="0" smtClean="0"/>
              <a:t>    name = n;  </a:t>
            </a:r>
          </a:p>
          <a:p>
            <a:pPr>
              <a:buNone/>
            </a:pPr>
            <a:r>
              <a:rPr lang="en-IN" dirty="0" smtClean="0"/>
              <a:t>    }  </a:t>
            </a:r>
          </a:p>
          <a:p>
            <a:pPr>
              <a:buNone/>
            </a:pPr>
            <a:r>
              <a:rPr lang="en-IN" dirty="0" smtClean="0"/>
              <a:t>    Student6(Student6   s) //constructor to initialize another object </a:t>
            </a:r>
          </a:p>
          <a:p>
            <a:pPr>
              <a:buNone/>
            </a:pPr>
            <a:r>
              <a:rPr lang="en-IN" dirty="0" smtClean="0"/>
              <a:t>{  </a:t>
            </a:r>
          </a:p>
          <a:p>
            <a:pPr>
              <a:buNone/>
            </a:pPr>
            <a:r>
              <a:rPr lang="en-IN" dirty="0" smtClean="0"/>
              <a:t>    id = s.id;  </a:t>
            </a:r>
          </a:p>
          <a:p>
            <a:pPr>
              <a:buNone/>
            </a:pPr>
            <a:r>
              <a:rPr lang="en-IN" dirty="0" smtClean="0"/>
              <a:t>    name =s.name;  </a:t>
            </a:r>
          </a:p>
          <a:p>
            <a:pPr>
              <a:buNone/>
            </a:pPr>
            <a:r>
              <a:rPr lang="en-IN" dirty="0" smtClean="0"/>
              <a:t>    }  </a:t>
            </a:r>
          </a:p>
          <a:p>
            <a:pPr>
              <a:buNone/>
            </a:pPr>
            <a:endParaRPr lang="en-US" dirty="0"/>
          </a:p>
        </p:txBody>
      </p:sp>
      <p:sp>
        <p:nvSpPr>
          <p:cNvPr id="6" name="Content Placeholder 5"/>
          <p:cNvSpPr>
            <a:spLocks noGrp="1"/>
          </p:cNvSpPr>
          <p:nvPr>
            <p:ph sz="quarter" idx="2"/>
          </p:nvPr>
        </p:nvSpPr>
        <p:spPr>
          <a:xfrm>
            <a:off x="6218237" y="1676400"/>
            <a:ext cx="5516487" cy="4953000"/>
          </a:xfrm>
        </p:spPr>
        <p:txBody>
          <a:bodyPr>
            <a:normAutofit fontScale="70000" lnSpcReduction="20000"/>
          </a:bodyPr>
          <a:lstStyle/>
          <a:p>
            <a:pPr>
              <a:buNone/>
            </a:pPr>
            <a:r>
              <a:rPr lang="en-IN" dirty="0" smtClean="0"/>
              <a:t> </a:t>
            </a:r>
            <a:r>
              <a:rPr lang="en-IN" b="1" dirty="0" smtClean="0"/>
              <a:t>void</a:t>
            </a:r>
            <a:r>
              <a:rPr lang="en-IN" dirty="0" smtClean="0"/>
              <a:t> display()</a:t>
            </a:r>
          </a:p>
          <a:p>
            <a:pPr>
              <a:buNone/>
            </a:pPr>
            <a:r>
              <a:rPr lang="en-IN" dirty="0" smtClean="0"/>
              <a:t>{</a:t>
            </a:r>
            <a:r>
              <a:rPr lang="en-IN" dirty="0" err="1" smtClean="0"/>
              <a:t>System.out.println</a:t>
            </a:r>
            <a:r>
              <a:rPr lang="en-IN" dirty="0" smtClean="0"/>
              <a:t>(id+" "+name);}  </a:t>
            </a:r>
          </a:p>
          <a:p>
            <a:pPr>
              <a:buNone/>
            </a:pPr>
            <a:r>
              <a:rPr lang="en-IN" dirty="0" smtClean="0"/>
              <a:t>  </a:t>
            </a:r>
          </a:p>
          <a:p>
            <a:pPr>
              <a:buNone/>
            </a:pPr>
            <a:r>
              <a:rPr lang="en-IN" dirty="0" smtClean="0"/>
              <a:t>Class Call</a:t>
            </a:r>
          </a:p>
          <a:p>
            <a:pPr>
              <a:buNone/>
            </a:pPr>
            <a:r>
              <a:rPr lang="en-IN" dirty="0" smtClean="0"/>
              <a:t>{ </a:t>
            </a:r>
          </a:p>
          <a:p>
            <a:pPr>
              <a:buNone/>
            </a:pPr>
            <a:r>
              <a:rPr lang="en-IN" dirty="0" smtClean="0"/>
              <a:t>    </a:t>
            </a:r>
            <a:r>
              <a:rPr lang="en-IN" b="1" dirty="0" smtClean="0"/>
              <a:t>public</a:t>
            </a:r>
            <a:r>
              <a:rPr lang="en-IN" dirty="0" smtClean="0"/>
              <a:t> </a:t>
            </a:r>
            <a:r>
              <a:rPr lang="en-IN" b="1" dirty="0" smtClean="0"/>
              <a:t>static</a:t>
            </a:r>
            <a:r>
              <a:rPr lang="en-IN" dirty="0" smtClean="0"/>
              <a:t> </a:t>
            </a:r>
            <a:r>
              <a:rPr lang="en-IN" b="1" dirty="0" smtClean="0"/>
              <a:t>void</a:t>
            </a:r>
            <a:r>
              <a:rPr lang="en-IN" dirty="0" smtClean="0"/>
              <a:t> main(String </a:t>
            </a:r>
            <a:r>
              <a:rPr lang="en-IN" dirty="0" err="1" smtClean="0"/>
              <a:t>args</a:t>
            </a:r>
            <a:r>
              <a:rPr lang="en-IN" dirty="0" smtClean="0"/>
              <a:t>[])</a:t>
            </a:r>
          </a:p>
          <a:p>
            <a:pPr>
              <a:buNone/>
            </a:pPr>
            <a:r>
              <a:rPr lang="en-IN" dirty="0" smtClean="0"/>
              <a:t>{  </a:t>
            </a:r>
          </a:p>
          <a:p>
            <a:pPr>
              <a:buNone/>
            </a:pPr>
            <a:r>
              <a:rPr lang="en-IN" dirty="0" smtClean="0"/>
              <a:t>    Student6 s1 = </a:t>
            </a:r>
            <a:r>
              <a:rPr lang="en-IN" b="1" dirty="0" smtClean="0"/>
              <a:t>new</a:t>
            </a:r>
            <a:r>
              <a:rPr lang="en-IN" dirty="0" smtClean="0"/>
              <a:t> Student6(111,"Karan");  </a:t>
            </a:r>
          </a:p>
          <a:p>
            <a:pPr>
              <a:buNone/>
            </a:pPr>
            <a:r>
              <a:rPr lang="en-IN" dirty="0" smtClean="0"/>
              <a:t>    Student6 s2 = </a:t>
            </a:r>
            <a:r>
              <a:rPr lang="en-IN" b="1" dirty="0" smtClean="0"/>
              <a:t>new</a:t>
            </a:r>
            <a:r>
              <a:rPr lang="en-IN" dirty="0" smtClean="0"/>
              <a:t> Student6(s1);  </a:t>
            </a:r>
          </a:p>
          <a:p>
            <a:pPr>
              <a:buNone/>
            </a:pPr>
            <a:r>
              <a:rPr lang="en-IN" dirty="0" smtClean="0"/>
              <a:t>    s1.display();  </a:t>
            </a:r>
          </a:p>
          <a:p>
            <a:pPr>
              <a:buNone/>
            </a:pPr>
            <a:r>
              <a:rPr lang="en-IN" dirty="0" smtClean="0"/>
              <a:t>    s2.display();  </a:t>
            </a:r>
          </a:p>
          <a:p>
            <a:pPr>
              <a:buNone/>
            </a:pPr>
            <a:r>
              <a:rPr lang="en-IN" dirty="0" smtClean="0"/>
              <a:t>   }  </a:t>
            </a:r>
          </a:p>
          <a:p>
            <a:pPr>
              <a:buNone/>
            </a:pPr>
            <a:r>
              <a:rPr lang="en-IN" dirty="0" smtClean="0"/>
              <a:t>}  </a:t>
            </a:r>
          </a:p>
          <a:p>
            <a:pPr>
              <a:buNone/>
            </a:pPr>
            <a:r>
              <a:rPr lang="en-IN" b="1" dirty="0" smtClean="0">
                <a:solidFill>
                  <a:srgbClr val="C00000"/>
                </a:solidFill>
              </a:rPr>
              <a:t>Output:</a:t>
            </a:r>
          </a:p>
          <a:p>
            <a:pPr>
              <a:buNone/>
            </a:pPr>
            <a:r>
              <a:rPr lang="en-IN" dirty="0" smtClean="0"/>
              <a:t>111 Karan </a:t>
            </a:r>
          </a:p>
          <a:p>
            <a:pPr>
              <a:buNone/>
            </a:pPr>
            <a:r>
              <a:rPr lang="en-IN" dirty="0" smtClean="0"/>
              <a:t>111 Karan</a:t>
            </a:r>
          </a:p>
          <a:p>
            <a:pPr>
              <a:buNone/>
            </a:pPr>
            <a:endParaRPr lang="en-US" dirty="0"/>
          </a:p>
        </p:txBody>
      </p:sp>
      <p:sp>
        <p:nvSpPr>
          <p:cNvPr id="7" name="Date Placeholder 6"/>
          <p:cNvSpPr>
            <a:spLocks noGrp="1"/>
          </p:cNvSpPr>
          <p:nvPr>
            <p:ph type="dt" sz="half" idx="10"/>
          </p:nvPr>
        </p:nvSpPr>
        <p:spPr/>
        <p:txBody>
          <a:bodyPr/>
          <a:lstStyle/>
          <a:p>
            <a:fld id="{DA60B707-16FD-42CF-A978-9398177C2CBD}" type="datetime1">
              <a:rPr lang="en-US" smtClean="0"/>
              <a:pPr/>
              <a:t>3/2/2022</a:t>
            </a:fld>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solidFill>
                  <a:srgbClr val="002060"/>
                </a:solidFill>
              </a:rPr>
              <a:t>Copying values without constructor</a:t>
            </a:r>
            <a:br>
              <a:rPr lang="en-IN" b="1" dirty="0" smtClean="0">
                <a:solidFill>
                  <a:srgbClr val="002060"/>
                </a:solidFill>
              </a:rPr>
            </a:br>
            <a:endParaRPr lang="en-IN" b="1" dirty="0">
              <a:solidFill>
                <a:srgbClr val="002060"/>
              </a:solidFill>
            </a:endParaRPr>
          </a:p>
        </p:txBody>
      </p:sp>
      <p:sp>
        <p:nvSpPr>
          <p:cNvPr id="3" name="Content Placeholder 2"/>
          <p:cNvSpPr>
            <a:spLocks noGrp="1"/>
          </p:cNvSpPr>
          <p:nvPr>
            <p:ph sz="quarter" idx="1"/>
          </p:nvPr>
        </p:nvSpPr>
        <p:spPr>
          <a:xfrm>
            <a:off x="451002" y="1143000"/>
            <a:ext cx="10654877" cy="5181600"/>
          </a:xfrm>
        </p:spPr>
        <p:txBody>
          <a:bodyPr>
            <a:normAutofit/>
          </a:bodyPr>
          <a:lstStyle/>
          <a:p>
            <a:pPr>
              <a:lnSpc>
                <a:spcPct val="200000"/>
              </a:lnSpc>
            </a:pPr>
            <a:r>
              <a:rPr lang="en-IN" dirty="0" smtClean="0"/>
              <a:t>We can copy the values of one object into another </a:t>
            </a:r>
            <a:r>
              <a:rPr lang="en-IN" dirty="0" smtClean="0">
                <a:solidFill>
                  <a:srgbClr val="FF0000"/>
                </a:solidFill>
              </a:rPr>
              <a:t>by assigning the objects values to another object. </a:t>
            </a:r>
          </a:p>
          <a:p>
            <a:pPr>
              <a:lnSpc>
                <a:spcPct val="200000"/>
              </a:lnSpc>
            </a:pPr>
            <a:r>
              <a:rPr lang="en-IN" dirty="0" smtClean="0"/>
              <a:t>In this case, there is </a:t>
            </a:r>
            <a:r>
              <a:rPr lang="en-IN" dirty="0" smtClean="0">
                <a:solidFill>
                  <a:srgbClr val="FF0000"/>
                </a:solidFill>
              </a:rPr>
              <a:t>no need to create the constructor.</a:t>
            </a:r>
          </a:p>
          <a:p>
            <a:pPr>
              <a:lnSpc>
                <a:spcPct val="200000"/>
              </a:lnSpc>
              <a:buNone/>
            </a:pPr>
            <a:r>
              <a:rPr lang="en-IN" dirty="0" smtClean="0"/>
              <a:t> </a:t>
            </a:r>
            <a:endParaRPr lang="en-IN" dirty="0"/>
          </a:p>
        </p:txBody>
      </p:sp>
      <p:sp>
        <p:nvSpPr>
          <p:cNvPr id="4" name="Date Placeholder 3"/>
          <p:cNvSpPr>
            <a:spLocks noGrp="1"/>
          </p:cNvSpPr>
          <p:nvPr>
            <p:ph type="dt" sz="half" idx="14"/>
          </p:nvPr>
        </p:nvSpPr>
        <p:spPr/>
        <p:txBody>
          <a:bodyPr/>
          <a:lstStyle/>
          <a:p>
            <a:fld id="{A9DC425C-7051-4DD6-904A-3E4FE95E4806}" type="datetime1">
              <a:rPr lang="en-US" smtClean="0"/>
              <a:pPr/>
              <a:t>3/2/2022</a:t>
            </a:fld>
            <a:endParaRPr lang="en-US"/>
          </a:p>
        </p:txBody>
      </p:sp>
      <p:sp>
        <p:nvSpPr>
          <p:cNvPr id="5" name="Slide Number Placeholder 4"/>
          <p:cNvSpPr>
            <a:spLocks noGrp="1"/>
          </p:cNvSpPr>
          <p:nvPr>
            <p:ph type="sldNum" sz="quarter" idx="15"/>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solidFill>
                  <a:srgbClr val="002060"/>
                </a:solidFill>
              </a:rPr>
              <a:t>example</a:t>
            </a:r>
            <a:endParaRPr lang="en-US" b="1" dirty="0">
              <a:solidFill>
                <a:srgbClr val="002060"/>
              </a:solidFill>
            </a:endParaRPr>
          </a:p>
        </p:txBody>
      </p:sp>
      <p:sp>
        <p:nvSpPr>
          <p:cNvPr id="5" name="Content Placeholder 4"/>
          <p:cNvSpPr>
            <a:spLocks noGrp="1"/>
          </p:cNvSpPr>
          <p:nvPr>
            <p:ph sz="quarter" idx="1"/>
          </p:nvPr>
        </p:nvSpPr>
        <p:spPr/>
        <p:txBody>
          <a:bodyPr>
            <a:normAutofit fontScale="70000" lnSpcReduction="20000"/>
          </a:bodyPr>
          <a:lstStyle/>
          <a:p>
            <a:pPr>
              <a:buNone/>
            </a:pPr>
            <a:r>
              <a:rPr lang="en-IN" b="1" dirty="0" smtClean="0"/>
              <a:t>class</a:t>
            </a:r>
            <a:r>
              <a:rPr lang="en-IN" dirty="0" smtClean="0"/>
              <a:t> Student7</a:t>
            </a:r>
          </a:p>
          <a:p>
            <a:pPr>
              <a:buNone/>
            </a:pPr>
            <a:r>
              <a:rPr lang="en-IN" dirty="0" smtClean="0"/>
              <a:t>{  </a:t>
            </a:r>
          </a:p>
          <a:p>
            <a:pPr>
              <a:buNone/>
            </a:pPr>
            <a:r>
              <a:rPr lang="en-IN" dirty="0" smtClean="0"/>
              <a:t>    </a:t>
            </a:r>
            <a:r>
              <a:rPr lang="en-IN" b="1" dirty="0" err="1" smtClean="0"/>
              <a:t>int</a:t>
            </a:r>
            <a:r>
              <a:rPr lang="en-IN" dirty="0" smtClean="0"/>
              <a:t> id;  </a:t>
            </a:r>
          </a:p>
          <a:p>
            <a:pPr>
              <a:buNone/>
            </a:pPr>
            <a:r>
              <a:rPr lang="en-IN" dirty="0" smtClean="0"/>
              <a:t>    String name;  </a:t>
            </a:r>
          </a:p>
          <a:p>
            <a:pPr>
              <a:buNone/>
            </a:pPr>
            <a:r>
              <a:rPr lang="en-IN" dirty="0" smtClean="0"/>
              <a:t>    Student7(</a:t>
            </a:r>
            <a:r>
              <a:rPr lang="en-IN" b="1" dirty="0" err="1" smtClean="0"/>
              <a:t>int</a:t>
            </a:r>
            <a:r>
              <a:rPr lang="en-IN" dirty="0" smtClean="0"/>
              <a:t> I, String n)</a:t>
            </a:r>
          </a:p>
          <a:p>
            <a:pPr>
              <a:buNone/>
            </a:pPr>
            <a:r>
              <a:rPr lang="en-IN" dirty="0" smtClean="0"/>
              <a:t>{  </a:t>
            </a:r>
          </a:p>
          <a:p>
            <a:pPr>
              <a:buNone/>
            </a:pPr>
            <a:r>
              <a:rPr lang="en-IN" dirty="0" smtClean="0"/>
              <a:t>    id = </a:t>
            </a:r>
            <a:r>
              <a:rPr lang="en-IN" dirty="0" err="1" smtClean="0"/>
              <a:t>i</a:t>
            </a:r>
            <a:r>
              <a:rPr lang="en-IN" dirty="0" smtClean="0"/>
              <a:t>;  </a:t>
            </a:r>
          </a:p>
          <a:p>
            <a:pPr>
              <a:buNone/>
            </a:pPr>
            <a:r>
              <a:rPr lang="en-IN" dirty="0" smtClean="0"/>
              <a:t>    name = n;  </a:t>
            </a:r>
          </a:p>
          <a:p>
            <a:pPr>
              <a:buNone/>
            </a:pPr>
            <a:r>
              <a:rPr lang="en-IN" dirty="0" smtClean="0"/>
              <a:t>    }  </a:t>
            </a:r>
          </a:p>
          <a:p>
            <a:pPr>
              <a:buNone/>
            </a:pPr>
            <a:r>
              <a:rPr lang="en-IN" dirty="0" smtClean="0"/>
              <a:t>    </a:t>
            </a:r>
          </a:p>
          <a:p>
            <a:pPr>
              <a:buNone/>
            </a:pPr>
            <a:r>
              <a:rPr lang="en-IN" dirty="0" smtClean="0"/>
              <a:t> </a:t>
            </a:r>
            <a:r>
              <a:rPr lang="en-IN" b="1" dirty="0" smtClean="0"/>
              <a:t>void</a:t>
            </a:r>
            <a:r>
              <a:rPr lang="en-IN" dirty="0" smtClean="0"/>
              <a:t> display()</a:t>
            </a:r>
          </a:p>
          <a:p>
            <a:pPr>
              <a:buNone/>
            </a:pPr>
            <a:r>
              <a:rPr lang="en-IN" dirty="0" smtClean="0"/>
              <a:t>{</a:t>
            </a:r>
          </a:p>
          <a:p>
            <a:pPr>
              <a:buNone/>
            </a:pPr>
            <a:r>
              <a:rPr lang="en-IN" dirty="0" err="1" smtClean="0"/>
              <a:t>System.out.println</a:t>
            </a:r>
            <a:r>
              <a:rPr lang="en-IN" dirty="0" smtClean="0"/>
              <a:t>(id+" "+name);</a:t>
            </a:r>
          </a:p>
          <a:p>
            <a:pPr>
              <a:buNone/>
            </a:pPr>
            <a:r>
              <a:rPr lang="en-IN" dirty="0" smtClean="0"/>
              <a:t>}  </a:t>
            </a:r>
          </a:p>
          <a:p>
            <a:pPr>
              <a:buNone/>
            </a:pPr>
            <a:r>
              <a:rPr lang="en-US" dirty="0" smtClean="0"/>
              <a:t>}</a:t>
            </a:r>
            <a:endParaRPr lang="en-US" dirty="0"/>
          </a:p>
        </p:txBody>
      </p:sp>
      <p:sp>
        <p:nvSpPr>
          <p:cNvPr id="6" name="Content Placeholder 5"/>
          <p:cNvSpPr>
            <a:spLocks noGrp="1"/>
          </p:cNvSpPr>
          <p:nvPr>
            <p:ph sz="quarter" idx="2"/>
          </p:nvPr>
        </p:nvSpPr>
        <p:spPr>
          <a:xfrm>
            <a:off x="6392916" y="1066800"/>
            <a:ext cx="5425393" cy="5105400"/>
          </a:xfrm>
        </p:spPr>
        <p:txBody>
          <a:bodyPr>
            <a:normAutofit fontScale="70000" lnSpcReduction="20000"/>
          </a:bodyPr>
          <a:lstStyle/>
          <a:p>
            <a:pPr>
              <a:buNone/>
            </a:pPr>
            <a:r>
              <a:rPr lang="en-IN" dirty="0" smtClean="0"/>
              <a:t>  </a:t>
            </a:r>
          </a:p>
          <a:p>
            <a:pPr>
              <a:buNone/>
            </a:pPr>
            <a:r>
              <a:rPr lang="en-IN" dirty="0" smtClean="0"/>
              <a:t>Class Call</a:t>
            </a:r>
          </a:p>
          <a:p>
            <a:pPr>
              <a:buNone/>
            </a:pPr>
            <a:r>
              <a:rPr lang="en-IN" dirty="0" smtClean="0"/>
              <a:t>{</a:t>
            </a:r>
          </a:p>
          <a:p>
            <a:pPr>
              <a:buNone/>
            </a:pPr>
            <a:r>
              <a:rPr lang="en-IN" dirty="0" smtClean="0"/>
              <a:t> </a:t>
            </a:r>
            <a:r>
              <a:rPr lang="en-IN" b="1" dirty="0" smtClean="0"/>
              <a:t>public</a:t>
            </a:r>
            <a:r>
              <a:rPr lang="en-IN" dirty="0" smtClean="0"/>
              <a:t> </a:t>
            </a:r>
            <a:r>
              <a:rPr lang="en-IN" b="1" dirty="0" smtClean="0"/>
              <a:t>static</a:t>
            </a:r>
            <a:r>
              <a:rPr lang="en-IN" dirty="0" smtClean="0"/>
              <a:t> </a:t>
            </a:r>
            <a:r>
              <a:rPr lang="en-IN" b="1" dirty="0" smtClean="0"/>
              <a:t>void</a:t>
            </a:r>
            <a:r>
              <a:rPr lang="en-IN" dirty="0" smtClean="0"/>
              <a:t> main(String </a:t>
            </a:r>
            <a:r>
              <a:rPr lang="en-IN" dirty="0" err="1" smtClean="0"/>
              <a:t>args</a:t>
            </a:r>
            <a:r>
              <a:rPr lang="en-IN" dirty="0" smtClean="0"/>
              <a:t>[])</a:t>
            </a:r>
          </a:p>
          <a:p>
            <a:pPr>
              <a:buNone/>
            </a:pPr>
            <a:r>
              <a:rPr lang="en-IN" dirty="0" smtClean="0"/>
              <a:t>{  </a:t>
            </a:r>
          </a:p>
          <a:p>
            <a:pPr>
              <a:buNone/>
            </a:pPr>
            <a:r>
              <a:rPr lang="en-IN" dirty="0" smtClean="0"/>
              <a:t>    Student7 s1 = </a:t>
            </a:r>
            <a:r>
              <a:rPr lang="en-IN" b="1" dirty="0" smtClean="0"/>
              <a:t>new</a:t>
            </a:r>
            <a:r>
              <a:rPr lang="en-IN" dirty="0" smtClean="0"/>
              <a:t> Student7(111,"Karan");  </a:t>
            </a:r>
          </a:p>
          <a:p>
            <a:pPr>
              <a:buNone/>
            </a:pPr>
            <a:r>
              <a:rPr lang="en-IN" dirty="0" smtClean="0"/>
              <a:t>   </a:t>
            </a:r>
            <a:r>
              <a:rPr lang="en-IN" dirty="0" smtClean="0">
                <a:solidFill>
                  <a:srgbClr val="FF0000"/>
                </a:solidFill>
              </a:rPr>
              <a:t> Student7 s2 = </a:t>
            </a:r>
            <a:r>
              <a:rPr lang="en-IN" b="1" dirty="0" smtClean="0">
                <a:solidFill>
                  <a:srgbClr val="FF0000"/>
                </a:solidFill>
              </a:rPr>
              <a:t>new</a:t>
            </a:r>
            <a:r>
              <a:rPr lang="en-IN" dirty="0" smtClean="0">
                <a:solidFill>
                  <a:srgbClr val="FF0000"/>
                </a:solidFill>
              </a:rPr>
              <a:t> Student7();</a:t>
            </a:r>
            <a:r>
              <a:rPr lang="en-IN" dirty="0" smtClean="0"/>
              <a:t>  </a:t>
            </a:r>
          </a:p>
          <a:p>
            <a:pPr>
              <a:buNone/>
            </a:pPr>
            <a:r>
              <a:rPr lang="en-IN" dirty="0" smtClean="0"/>
              <a:t>    s2.id=s1.id;  </a:t>
            </a:r>
          </a:p>
          <a:p>
            <a:pPr>
              <a:buNone/>
            </a:pPr>
            <a:r>
              <a:rPr lang="en-IN" dirty="0" smtClean="0"/>
              <a:t>    s2.name=s1.name;  </a:t>
            </a:r>
          </a:p>
          <a:p>
            <a:pPr>
              <a:buNone/>
            </a:pPr>
            <a:r>
              <a:rPr lang="en-IN" dirty="0" smtClean="0"/>
              <a:t>    s1.display();  </a:t>
            </a:r>
          </a:p>
          <a:p>
            <a:pPr>
              <a:buNone/>
            </a:pPr>
            <a:r>
              <a:rPr lang="en-IN" dirty="0" smtClean="0"/>
              <a:t>    s2.display();  </a:t>
            </a:r>
          </a:p>
          <a:p>
            <a:pPr>
              <a:buNone/>
            </a:pPr>
            <a:r>
              <a:rPr lang="en-IN" dirty="0" smtClean="0"/>
              <a:t>   }  </a:t>
            </a:r>
          </a:p>
          <a:p>
            <a:pPr>
              <a:buNone/>
            </a:pPr>
            <a:r>
              <a:rPr lang="en-IN" dirty="0" smtClean="0"/>
              <a:t>}  </a:t>
            </a:r>
          </a:p>
          <a:p>
            <a:pPr>
              <a:buNone/>
            </a:pPr>
            <a:endParaRPr lang="en-IN" dirty="0" smtClean="0"/>
          </a:p>
          <a:p>
            <a:pPr>
              <a:buNone/>
            </a:pPr>
            <a:r>
              <a:rPr lang="en-IN" b="1" dirty="0" smtClean="0">
                <a:solidFill>
                  <a:srgbClr val="C00000"/>
                </a:solidFill>
              </a:rPr>
              <a:t>Output</a:t>
            </a:r>
            <a:r>
              <a:rPr lang="en-IN" dirty="0" smtClean="0">
                <a:solidFill>
                  <a:srgbClr val="C00000"/>
                </a:solidFill>
              </a:rPr>
              <a:t>:</a:t>
            </a:r>
          </a:p>
          <a:p>
            <a:pPr>
              <a:buNone/>
            </a:pPr>
            <a:r>
              <a:rPr lang="en-IN" dirty="0" smtClean="0"/>
              <a:t>                   111 Karan 111 Karan</a:t>
            </a:r>
          </a:p>
          <a:p>
            <a:pPr>
              <a:buNone/>
            </a:pPr>
            <a:endParaRPr lang="en-US" dirty="0"/>
          </a:p>
        </p:txBody>
      </p:sp>
      <p:sp>
        <p:nvSpPr>
          <p:cNvPr id="7" name="Date Placeholder 6"/>
          <p:cNvSpPr>
            <a:spLocks noGrp="1"/>
          </p:cNvSpPr>
          <p:nvPr>
            <p:ph type="dt" sz="half" idx="10"/>
          </p:nvPr>
        </p:nvSpPr>
        <p:spPr/>
        <p:txBody>
          <a:bodyPr/>
          <a:lstStyle/>
          <a:p>
            <a:fld id="{554C1CA8-BA0B-492A-B32B-FAD1E6A72AF9}" type="datetime1">
              <a:rPr lang="en-US" smtClean="0"/>
              <a:pPr/>
              <a:t>3/2/2022</a:t>
            </a:fld>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2389" y="990621"/>
            <a:ext cx="11192828" cy="4525963"/>
          </a:xfrm>
        </p:spPr>
        <p:txBody>
          <a:bodyPr>
            <a:normAutofit/>
          </a:bodyPr>
          <a:lstStyle/>
          <a:p>
            <a:pPr algn="ctr">
              <a:buNone/>
            </a:pPr>
            <a:endParaRPr lang="en-US" sz="8000" dirty="0" smtClean="0">
              <a:solidFill>
                <a:srgbClr val="C00000"/>
              </a:solidFill>
              <a:latin typeface="Algerian" pitchFamily="82" charset="0"/>
              <a:cs typeface="Times New Roman" pitchFamily="18" charset="0"/>
            </a:endParaRPr>
          </a:p>
          <a:p>
            <a:pPr algn="ctr">
              <a:buNone/>
            </a:pPr>
            <a:r>
              <a:rPr lang="en-US" sz="8000" dirty="0" smtClean="0">
                <a:solidFill>
                  <a:srgbClr val="C00000"/>
                </a:solidFill>
                <a:latin typeface="Algerian" pitchFamily="82" charset="0"/>
                <a:cs typeface="Times New Roman" pitchFamily="18" charset="0"/>
              </a:rPr>
              <a:t>Thank You</a:t>
            </a:r>
            <a:endParaRPr lang="en-US" sz="8000" dirty="0">
              <a:solidFill>
                <a:srgbClr val="C00000"/>
              </a:solidFill>
              <a:latin typeface="Algerian" pitchFamily="82" charset="0"/>
              <a:cs typeface="Times New Roman" pitchFamily="18" charset="0"/>
            </a:endParaRPr>
          </a:p>
        </p:txBody>
      </p:sp>
      <p:sp>
        <p:nvSpPr>
          <p:cNvPr id="6" name="Date Placeholder 5"/>
          <p:cNvSpPr>
            <a:spLocks noGrp="1"/>
          </p:cNvSpPr>
          <p:nvPr>
            <p:ph type="dt" sz="half" idx="14"/>
          </p:nvPr>
        </p:nvSpPr>
        <p:spPr/>
        <p:txBody>
          <a:bodyPr/>
          <a:lstStyle/>
          <a:p>
            <a:fld id="{2EE0E99D-3EC7-475F-8E5D-A4D7F14287FC}" type="datetime1">
              <a:rPr lang="en-US" smtClean="0"/>
              <a:pPr/>
              <a:t>3/2/2022</a:t>
            </a:fld>
            <a:endParaRPr lang="en-US"/>
          </a:p>
        </p:txBody>
      </p:sp>
      <p:sp>
        <p:nvSpPr>
          <p:cNvPr id="5" name="Slide Number Placeholder 4"/>
          <p:cNvSpPr>
            <a:spLocks noGrp="1"/>
          </p:cNvSpPr>
          <p:nvPr>
            <p:ph type="sldNum" sz="quarter" idx="15"/>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002" y="152400"/>
            <a:ext cx="10156454" cy="1143000"/>
          </a:xfrm>
        </p:spPr>
        <p:txBody>
          <a:bodyPr/>
          <a:lstStyle/>
          <a:p>
            <a:r>
              <a:rPr lang="en-IN" b="1" dirty="0" smtClean="0">
                <a:solidFill>
                  <a:srgbClr val="002060"/>
                </a:solidFill>
              </a:rPr>
              <a:t>constructors</a:t>
            </a:r>
            <a:endParaRPr lang="en-IN" dirty="0"/>
          </a:p>
        </p:txBody>
      </p:sp>
      <p:sp>
        <p:nvSpPr>
          <p:cNvPr id="3" name="Content Placeholder 2"/>
          <p:cNvSpPr>
            <a:spLocks noGrp="1"/>
          </p:cNvSpPr>
          <p:nvPr>
            <p:ph sz="quarter" idx="1"/>
          </p:nvPr>
        </p:nvSpPr>
        <p:spPr>
          <a:xfrm>
            <a:off x="621825" y="1600200"/>
            <a:ext cx="10778568" cy="4876800"/>
          </a:xfrm>
        </p:spPr>
        <p:txBody>
          <a:bodyPr>
            <a:noAutofit/>
          </a:bodyPr>
          <a:lstStyle/>
          <a:p>
            <a:pPr algn="just">
              <a:lnSpc>
                <a:spcPct val="170000"/>
              </a:lnSpc>
            </a:pPr>
            <a:r>
              <a:rPr lang="en-IN" dirty="0" smtClean="0"/>
              <a:t>Codes are similar to the method</a:t>
            </a:r>
          </a:p>
          <a:p>
            <a:pPr algn="just">
              <a:lnSpc>
                <a:spcPct val="170000"/>
              </a:lnSpc>
            </a:pPr>
            <a:r>
              <a:rPr lang="en-IN" dirty="0" smtClean="0">
                <a:solidFill>
                  <a:srgbClr val="FF0000"/>
                </a:solidFill>
              </a:rPr>
              <a:t>Called when an instance </a:t>
            </a:r>
            <a:r>
              <a:rPr lang="en-IN" dirty="0" smtClean="0"/>
              <a:t>of the class is created</a:t>
            </a:r>
          </a:p>
          <a:p>
            <a:pPr algn="just">
              <a:lnSpc>
                <a:spcPct val="170000"/>
              </a:lnSpc>
            </a:pPr>
            <a:r>
              <a:rPr lang="en-IN" dirty="0" smtClean="0"/>
              <a:t>At the time of calling constructor, </a:t>
            </a:r>
            <a:r>
              <a:rPr lang="en-IN" dirty="0" smtClean="0">
                <a:solidFill>
                  <a:srgbClr val="FF0000"/>
                </a:solidFill>
              </a:rPr>
              <a:t>memory for the object is allocated</a:t>
            </a:r>
            <a:r>
              <a:rPr lang="en-IN" dirty="0" smtClean="0"/>
              <a:t> in the memory</a:t>
            </a:r>
          </a:p>
          <a:p>
            <a:pPr algn="just">
              <a:lnSpc>
                <a:spcPct val="170000"/>
              </a:lnSpc>
            </a:pPr>
            <a:r>
              <a:rPr lang="en-IN" dirty="0" smtClean="0"/>
              <a:t>A special type of method which is </a:t>
            </a:r>
            <a:r>
              <a:rPr lang="en-IN" dirty="0" smtClean="0">
                <a:solidFill>
                  <a:srgbClr val="FF0000"/>
                </a:solidFill>
              </a:rPr>
              <a:t>used to initialize </a:t>
            </a:r>
            <a:r>
              <a:rPr lang="en-IN" dirty="0" smtClean="0"/>
              <a:t>the object</a:t>
            </a:r>
          </a:p>
          <a:p>
            <a:pPr>
              <a:lnSpc>
                <a:spcPct val="170000"/>
              </a:lnSpc>
            </a:pPr>
            <a:r>
              <a:rPr lang="en-IN" dirty="0" smtClean="0">
                <a:solidFill>
                  <a:srgbClr val="FF0000"/>
                </a:solidFill>
              </a:rPr>
              <a:t>Whenever an object is created using the new() keyword</a:t>
            </a:r>
            <a:r>
              <a:rPr lang="en-IN" dirty="0" smtClean="0"/>
              <a:t>, at least one constructor is called</a:t>
            </a:r>
            <a:br>
              <a:rPr lang="en-IN" dirty="0" smtClean="0"/>
            </a:br>
            <a:r>
              <a:rPr lang="en-IN" dirty="0" smtClean="0"/>
              <a:t/>
            </a:r>
            <a:br>
              <a:rPr lang="en-IN" dirty="0" smtClean="0"/>
            </a:br>
            <a:endParaRPr lang="en-IN" dirty="0"/>
          </a:p>
        </p:txBody>
      </p:sp>
      <p:sp>
        <p:nvSpPr>
          <p:cNvPr id="4" name="Date Placeholder 3"/>
          <p:cNvSpPr>
            <a:spLocks noGrp="1"/>
          </p:cNvSpPr>
          <p:nvPr>
            <p:ph type="dt" sz="half" idx="14"/>
          </p:nvPr>
        </p:nvSpPr>
        <p:spPr/>
        <p:txBody>
          <a:bodyPr/>
          <a:lstStyle/>
          <a:p>
            <a:fld id="{61348C39-5693-4AF9-AFA3-2EBA7365BEF3}" type="datetime1">
              <a:rPr lang="en-US" smtClean="0"/>
              <a:pPr/>
              <a:t>3/2/2022</a:t>
            </a:fld>
            <a:endParaRPr lang="en-US"/>
          </a:p>
        </p:txBody>
      </p:sp>
      <p:sp>
        <p:nvSpPr>
          <p:cNvPr id="5" name="Slide Number Placeholder 4"/>
          <p:cNvSpPr>
            <a:spLocks noGrp="1"/>
          </p:cNvSpPr>
          <p:nvPr>
            <p:ph type="sldNum" sz="quarter" idx="15"/>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8167" y="838203"/>
            <a:ext cx="10327743" cy="5635625"/>
          </a:xfrm>
        </p:spPr>
        <p:txBody>
          <a:bodyPr>
            <a:normAutofit/>
          </a:bodyPr>
          <a:lstStyle/>
          <a:p>
            <a:pPr>
              <a:lnSpc>
                <a:spcPct val="150000"/>
              </a:lnSpc>
            </a:pPr>
            <a:r>
              <a:rPr lang="en-IN" dirty="0" smtClean="0"/>
              <a:t>There are two types of constructors in Java:</a:t>
            </a:r>
          </a:p>
          <a:p>
            <a:pPr lvl="1">
              <a:lnSpc>
                <a:spcPct val="150000"/>
              </a:lnSpc>
            </a:pPr>
            <a:r>
              <a:rPr lang="en-IN" b="1" dirty="0" smtClean="0">
                <a:solidFill>
                  <a:srgbClr val="C00000"/>
                </a:solidFill>
              </a:rPr>
              <a:t>No-</a:t>
            </a:r>
            <a:r>
              <a:rPr lang="en-IN" b="1" dirty="0" err="1" smtClean="0">
                <a:solidFill>
                  <a:srgbClr val="C00000"/>
                </a:solidFill>
              </a:rPr>
              <a:t>arg</a:t>
            </a:r>
            <a:r>
              <a:rPr lang="en-IN" b="1" dirty="0" smtClean="0">
                <a:solidFill>
                  <a:srgbClr val="C00000"/>
                </a:solidFill>
              </a:rPr>
              <a:t> constructor </a:t>
            </a:r>
          </a:p>
          <a:p>
            <a:pPr lvl="1">
              <a:lnSpc>
                <a:spcPct val="150000"/>
              </a:lnSpc>
            </a:pPr>
            <a:r>
              <a:rPr lang="en-IN" b="1" dirty="0" smtClean="0">
                <a:solidFill>
                  <a:srgbClr val="C00000"/>
                </a:solidFill>
              </a:rPr>
              <a:t>Parameterized constructor</a:t>
            </a:r>
          </a:p>
          <a:p>
            <a:pPr>
              <a:lnSpc>
                <a:spcPct val="150000"/>
              </a:lnSpc>
              <a:buNone/>
            </a:pPr>
            <a:r>
              <a:rPr lang="en-IN" b="1" dirty="0" smtClean="0">
                <a:solidFill>
                  <a:srgbClr val="C00000"/>
                </a:solidFill>
              </a:rPr>
              <a:t>Note:</a:t>
            </a:r>
            <a:r>
              <a:rPr lang="en-IN" dirty="0" smtClean="0">
                <a:solidFill>
                  <a:srgbClr val="C00000"/>
                </a:solidFill>
              </a:rPr>
              <a:t> </a:t>
            </a:r>
          </a:p>
          <a:p>
            <a:pPr>
              <a:lnSpc>
                <a:spcPct val="150000"/>
              </a:lnSpc>
            </a:pPr>
            <a:r>
              <a:rPr lang="en-IN" dirty="0" smtClean="0"/>
              <a:t> Constructor </a:t>
            </a:r>
            <a:r>
              <a:rPr lang="en-IN" dirty="0" smtClean="0">
                <a:solidFill>
                  <a:srgbClr val="C00000"/>
                </a:solidFill>
              </a:rPr>
              <a:t>constructs the values at the time of object creation </a:t>
            </a:r>
          </a:p>
          <a:p>
            <a:pPr>
              <a:lnSpc>
                <a:spcPct val="150000"/>
              </a:lnSpc>
            </a:pPr>
            <a:r>
              <a:rPr lang="en-IN" dirty="0" smtClean="0"/>
              <a:t>Not necessary to write a constructor for a class</a:t>
            </a:r>
          </a:p>
          <a:p>
            <a:pPr>
              <a:lnSpc>
                <a:spcPct val="150000"/>
              </a:lnSpc>
            </a:pPr>
            <a:r>
              <a:rPr lang="en-IN" dirty="0" smtClean="0"/>
              <a:t>Java compiler creates a default constructor if your class doesn't have any</a:t>
            </a:r>
          </a:p>
          <a:p>
            <a:pPr>
              <a:lnSpc>
                <a:spcPct val="150000"/>
              </a:lnSpc>
            </a:pPr>
            <a:endParaRPr lang="en-IN" dirty="0"/>
          </a:p>
        </p:txBody>
      </p:sp>
      <p:sp>
        <p:nvSpPr>
          <p:cNvPr id="4" name="Date Placeholder 3"/>
          <p:cNvSpPr>
            <a:spLocks noGrp="1"/>
          </p:cNvSpPr>
          <p:nvPr>
            <p:ph type="dt" sz="half" idx="10"/>
          </p:nvPr>
        </p:nvSpPr>
        <p:spPr/>
        <p:txBody>
          <a:bodyPr/>
          <a:lstStyle/>
          <a:p>
            <a:fld id="{3DE74D24-BFFA-48E2-A952-F508EF35CD42}" type="datetime1">
              <a:rPr lang="en-US" smtClean="0"/>
              <a:pPr/>
              <a:t>3/2/2022</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solidFill>
                  <a:srgbClr val="002060"/>
                </a:solidFill>
              </a:rPr>
              <a:t>Rules for creating Java constructor</a:t>
            </a:r>
            <a:r>
              <a:rPr lang="en-IN" b="1" dirty="0" smtClean="0"/>
              <a:t/>
            </a:r>
            <a:br>
              <a:rPr lang="en-IN" b="1" dirty="0" smtClean="0"/>
            </a:br>
            <a:endParaRPr lang="en-IN" b="1" dirty="0"/>
          </a:p>
        </p:txBody>
      </p:sp>
      <p:sp>
        <p:nvSpPr>
          <p:cNvPr id="3" name="Content Placeholder 2"/>
          <p:cNvSpPr>
            <a:spLocks noGrp="1"/>
          </p:cNvSpPr>
          <p:nvPr>
            <p:ph sz="quarter" idx="1"/>
          </p:nvPr>
        </p:nvSpPr>
        <p:spPr/>
        <p:txBody>
          <a:bodyPr>
            <a:normAutofit/>
          </a:bodyPr>
          <a:lstStyle/>
          <a:p>
            <a:pPr>
              <a:lnSpc>
                <a:spcPct val="200000"/>
              </a:lnSpc>
            </a:pPr>
            <a:r>
              <a:rPr lang="en-IN" dirty="0" smtClean="0"/>
              <a:t>Constructor</a:t>
            </a:r>
            <a:r>
              <a:rPr lang="en-IN" dirty="0" smtClean="0">
                <a:solidFill>
                  <a:srgbClr val="C00000"/>
                </a:solidFill>
              </a:rPr>
              <a:t> name must be the same as its class name</a:t>
            </a:r>
          </a:p>
          <a:p>
            <a:pPr>
              <a:lnSpc>
                <a:spcPct val="200000"/>
              </a:lnSpc>
            </a:pPr>
            <a:r>
              <a:rPr lang="en-IN" dirty="0" smtClean="0"/>
              <a:t>A Constructor must have </a:t>
            </a:r>
            <a:r>
              <a:rPr lang="en-IN" dirty="0" smtClean="0">
                <a:solidFill>
                  <a:srgbClr val="C00000"/>
                </a:solidFill>
              </a:rPr>
              <a:t>no explicit return type</a:t>
            </a:r>
          </a:p>
          <a:p>
            <a:pPr>
              <a:lnSpc>
                <a:spcPct val="200000"/>
              </a:lnSpc>
            </a:pPr>
            <a:r>
              <a:rPr lang="en-IN" dirty="0" smtClean="0"/>
              <a:t>A Java constructor </a:t>
            </a:r>
            <a:r>
              <a:rPr lang="en-IN" dirty="0" smtClean="0">
                <a:solidFill>
                  <a:srgbClr val="C00000"/>
                </a:solidFill>
              </a:rPr>
              <a:t>cannot be abstract, static, final, and synchronized</a:t>
            </a:r>
          </a:p>
          <a:p>
            <a:pPr>
              <a:lnSpc>
                <a:spcPct val="200000"/>
              </a:lnSpc>
            </a:pPr>
            <a:endParaRPr lang="en-IN" dirty="0"/>
          </a:p>
        </p:txBody>
      </p:sp>
      <p:sp>
        <p:nvSpPr>
          <p:cNvPr id="4" name="Date Placeholder 3"/>
          <p:cNvSpPr>
            <a:spLocks noGrp="1"/>
          </p:cNvSpPr>
          <p:nvPr>
            <p:ph type="dt" sz="half" idx="14"/>
          </p:nvPr>
        </p:nvSpPr>
        <p:spPr/>
        <p:txBody>
          <a:bodyPr/>
          <a:lstStyle/>
          <a:p>
            <a:fld id="{3F35E284-59B0-493F-A764-9862CB8F497A}" type="datetime1">
              <a:rPr lang="en-US" smtClean="0"/>
              <a:pPr/>
              <a:t>3/2/2022</a:t>
            </a:fld>
            <a:endParaRPr lang="en-US"/>
          </a:p>
        </p:txBody>
      </p:sp>
      <p:sp>
        <p:nvSpPr>
          <p:cNvPr id="5" name="Slide Number Placeholder 4"/>
          <p:cNvSpPr>
            <a:spLocks noGrp="1"/>
          </p:cNvSpPr>
          <p:nvPr>
            <p:ph type="sldNum" sz="quarter" idx="15"/>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
            </a:r>
            <a:br>
              <a:rPr lang="en-IN" dirty="0" smtClean="0"/>
            </a:br>
            <a:r>
              <a:rPr lang="en-IN" b="1" dirty="0" smtClean="0">
                <a:solidFill>
                  <a:srgbClr val="002060"/>
                </a:solidFill>
              </a:rPr>
              <a:t>Types of constructors</a:t>
            </a:r>
            <a:endParaRPr lang="en-IN" dirty="0">
              <a:solidFill>
                <a:srgbClr val="002060"/>
              </a:solidFill>
            </a:endParaRPr>
          </a:p>
        </p:txBody>
      </p:sp>
      <p:sp>
        <p:nvSpPr>
          <p:cNvPr id="3" name="Content Placeholder 2"/>
          <p:cNvSpPr>
            <a:spLocks noGrp="1"/>
          </p:cNvSpPr>
          <p:nvPr>
            <p:ph sz="quarter" idx="1"/>
          </p:nvPr>
        </p:nvSpPr>
        <p:spPr>
          <a:xfrm>
            <a:off x="621825" y="1676402"/>
            <a:ext cx="11192828" cy="4525963"/>
          </a:xfrm>
        </p:spPr>
        <p:txBody>
          <a:bodyPr>
            <a:normAutofit/>
          </a:bodyPr>
          <a:lstStyle/>
          <a:p>
            <a:endParaRPr lang="en-IN" dirty="0" smtClean="0"/>
          </a:p>
          <a:p>
            <a:r>
              <a:rPr lang="en-IN" dirty="0" smtClean="0">
                <a:solidFill>
                  <a:srgbClr val="FF0000"/>
                </a:solidFill>
              </a:rPr>
              <a:t>Default </a:t>
            </a:r>
            <a:r>
              <a:rPr lang="en-IN" dirty="0" smtClean="0"/>
              <a:t>Constructor</a:t>
            </a:r>
          </a:p>
          <a:p>
            <a:endParaRPr lang="en-IN" dirty="0" smtClean="0"/>
          </a:p>
          <a:p>
            <a:r>
              <a:rPr lang="en-IN" dirty="0" smtClean="0">
                <a:solidFill>
                  <a:srgbClr val="FF0000"/>
                </a:solidFill>
              </a:rPr>
              <a:t>Parameterized</a:t>
            </a:r>
            <a:r>
              <a:rPr lang="en-IN" dirty="0" smtClean="0"/>
              <a:t> Constructor</a:t>
            </a:r>
          </a:p>
          <a:p>
            <a:endParaRPr lang="en-IN" dirty="0" smtClean="0"/>
          </a:p>
          <a:p>
            <a:r>
              <a:rPr lang="en-IN" dirty="0" smtClean="0">
                <a:solidFill>
                  <a:srgbClr val="FF0000"/>
                </a:solidFill>
              </a:rPr>
              <a:t>Overloaded </a:t>
            </a:r>
            <a:r>
              <a:rPr lang="en-IN" dirty="0" smtClean="0"/>
              <a:t>Constructor </a:t>
            </a:r>
          </a:p>
          <a:p>
            <a:endParaRPr lang="en-IN" dirty="0" smtClean="0"/>
          </a:p>
          <a:p>
            <a:r>
              <a:rPr lang="en-IN" dirty="0" smtClean="0">
                <a:solidFill>
                  <a:srgbClr val="FF0000"/>
                </a:solidFill>
              </a:rPr>
              <a:t>Copy </a:t>
            </a:r>
            <a:r>
              <a:rPr lang="en-IN" dirty="0" smtClean="0"/>
              <a:t>Constructor (Copying the values of one object into another)</a:t>
            </a:r>
            <a:br>
              <a:rPr lang="en-IN" dirty="0" smtClean="0"/>
            </a:br>
            <a:r>
              <a:rPr lang="en-IN" dirty="0" smtClean="0"/>
              <a:t>	</a:t>
            </a:r>
            <a:endParaRPr lang="en-IN" dirty="0"/>
          </a:p>
        </p:txBody>
      </p:sp>
      <p:sp>
        <p:nvSpPr>
          <p:cNvPr id="4" name="Date Placeholder 3"/>
          <p:cNvSpPr>
            <a:spLocks noGrp="1"/>
          </p:cNvSpPr>
          <p:nvPr>
            <p:ph type="dt" sz="half" idx="14"/>
          </p:nvPr>
        </p:nvSpPr>
        <p:spPr/>
        <p:txBody>
          <a:bodyPr/>
          <a:lstStyle/>
          <a:p>
            <a:fld id="{D56E39FD-30F5-4CA6-A925-171E19E94D2A}" type="datetime1">
              <a:rPr lang="en-US" smtClean="0"/>
              <a:pPr/>
              <a:t>3/2/2022</a:t>
            </a:fld>
            <a:endParaRPr lang="en-US"/>
          </a:p>
        </p:txBody>
      </p:sp>
      <p:sp>
        <p:nvSpPr>
          <p:cNvPr id="5" name="Slide Number Placeholder 4"/>
          <p:cNvSpPr>
            <a:spLocks noGrp="1"/>
          </p:cNvSpPr>
          <p:nvPr>
            <p:ph type="sldNum" sz="quarter" idx="15"/>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1825" y="0"/>
            <a:ext cx="11192828" cy="1143000"/>
          </a:xfrm>
        </p:spPr>
        <p:txBody>
          <a:bodyPr>
            <a:normAutofit/>
          </a:bodyPr>
          <a:lstStyle/>
          <a:p>
            <a:r>
              <a:rPr lang="en-IN" b="1" dirty="0" smtClean="0">
                <a:solidFill>
                  <a:srgbClr val="002060"/>
                </a:solidFill>
              </a:rPr>
              <a:t>Java Default Constructor</a:t>
            </a:r>
            <a:endParaRPr lang="en-IN" b="1" dirty="0">
              <a:solidFill>
                <a:srgbClr val="002060"/>
              </a:solidFill>
            </a:endParaRPr>
          </a:p>
        </p:txBody>
      </p:sp>
      <p:sp>
        <p:nvSpPr>
          <p:cNvPr id="3" name="Content Placeholder 2"/>
          <p:cNvSpPr>
            <a:spLocks noGrp="1"/>
          </p:cNvSpPr>
          <p:nvPr>
            <p:ph sz="quarter" idx="1"/>
          </p:nvPr>
        </p:nvSpPr>
        <p:spPr>
          <a:xfrm>
            <a:off x="367417" y="1295400"/>
            <a:ext cx="10815311" cy="4876800"/>
          </a:xfrm>
        </p:spPr>
        <p:txBody>
          <a:bodyPr>
            <a:noAutofit/>
          </a:bodyPr>
          <a:lstStyle/>
          <a:p>
            <a:pPr algn="just">
              <a:lnSpc>
                <a:spcPct val="200000"/>
              </a:lnSpc>
            </a:pPr>
            <a:r>
              <a:rPr lang="en-IN" dirty="0" smtClean="0"/>
              <a:t>A constructor is called "Default Constructor" </a:t>
            </a:r>
            <a:r>
              <a:rPr lang="en-IN" dirty="0" smtClean="0">
                <a:solidFill>
                  <a:srgbClr val="FF0000"/>
                </a:solidFill>
              </a:rPr>
              <a:t>when it doesn't have any parameter.</a:t>
            </a:r>
          </a:p>
          <a:p>
            <a:pPr algn="just">
              <a:lnSpc>
                <a:spcPct val="200000"/>
              </a:lnSpc>
            </a:pPr>
            <a:r>
              <a:rPr lang="en-IN" dirty="0" err="1" smtClean="0"/>
              <a:t>Eg</a:t>
            </a:r>
            <a:r>
              <a:rPr lang="en-IN" dirty="0" smtClean="0"/>
              <a:t>.</a:t>
            </a:r>
          </a:p>
          <a:p>
            <a:pPr algn="just">
              <a:lnSpc>
                <a:spcPct val="200000"/>
              </a:lnSpc>
            </a:pPr>
            <a:r>
              <a:rPr lang="en-IN" dirty="0" smtClean="0"/>
              <a:t> C1 ob= new C1();</a:t>
            </a:r>
          </a:p>
          <a:p>
            <a:pPr algn="just">
              <a:lnSpc>
                <a:spcPct val="200000"/>
              </a:lnSpc>
            </a:pPr>
            <a:endParaRPr lang="en-IN" dirty="0" smtClean="0"/>
          </a:p>
          <a:p>
            <a:pPr algn="just">
              <a:lnSpc>
                <a:spcPct val="200000"/>
              </a:lnSpc>
            </a:pPr>
            <a:endParaRPr lang="en-IN" dirty="0" smtClean="0"/>
          </a:p>
          <a:p>
            <a:pPr algn="just">
              <a:lnSpc>
                <a:spcPct val="200000"/>
              </a:lnSpc>
              <a:buNone/>
            </a:pPr>
            <a:r>
              <a:rPr lang="en-IN" dirty="0" smtClean="0"/>
              <a:t/>
            </a:r>
            <a:br>
              <a:rPr lang="en-IN" dirty="0" smtClean="0"/>
            </a:br>
            <a:endParaRPr lang="en-IN" dirty="0"/>
          </a:p>
        </p:txBody>
      </p:sp>
      <p:sp>
        <p:nvSpPr>
          <p:cNvPr id="4" name="Date Placeholder 3"/>
          <p:cNvSpPr>
            <a:spLocks noGrp="1"/>
          </p:cNvSpPr>
          <p:nvPr>
            <p:ph type="dt" sz="half" idx="14"/>
          </p:nvPr>
        </p:nvSpPr>
        <p:spPr/>
        <p:txBody>
          <a:bodyPr/>
          <a:lstStyle/>
          <a:p>
            <a:fld id="{8C3C32B6-D18F-4380-AB80-B9DC47555B45}" type="datetime1">
              <a:rPr lang="en-US" smtClean="0"/>
              <a:pPr/>
              <a:t>3/2/2022</a:t>
            </a:fld>
            <a:endParaRPr lang="en-US"/>
          </a:p>
        </p:txBody>
      </p:sp>
      <p:sp>
        <p:nvSpPr>
          <p:cNvPr id="5" name="Slide Number Placeholder 4"/>
          <p:cNvSpPr>
            <a:spLocks noGrp="1"/>
          </p:cNvSpPr>
          <p:nvPr>
            <p:ph type="sldNum" sz="quarter" idx="15"/>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solidFill>
                  <a:srgbClr val="002060"/>
                </a:solidFill>
              </a:rPr>
              <a:t>Example</a:t>
            </a:r>
            <a:endParaRPr lang="en-US" b="1" dirty="0">
              <a:solidFill>
                <a:srgbClr val="002060"/>
              </a:solidFill>
            </a:endParaRPr>
          </a:p>
        </p:txBody>
      </p:sp>
      <p:sp>
        <p:nvSpPr>
          <p:cNvPr id="3" name="Content Placeholder 2"/>
          <p:cNvSpPr>
            <a:spLocks noGrp="1"/>
          </p:cNvSpPr>
          <p:nvPr>
            <p:ph sz="quarter" idx="1"/>
          </p:nvPr>
        </p:nvSpPr>
        <p:spPr>
          <a:xfrm>
            <a:off x="618166" y="1371600"/>
            <a:ext cx="4978247" cy="4800600"/>
          </a:xfrm>
        </p:spPr>
        <p:txBody>
          <a:bodyPr>
            <a:noAutofit/>
          </a:bodyPr>
          <a:lstStyle/>
          <a:p>
            <a:pPr algn="just">
              <a:lnSpc>
                <a:spcPct val="200000"/>
              </a:lnSpc>
            </a:pPr>
            <a:r>
              <a:rPr lang="en-IN" sz="2000" dirty="0" smtClean="0"/>
              <a:t>In this example, we are creating the no-</a:t>
            </a:r>
            <a:r>
              <a:rPr lang="en-IN" sz="2000" dirty="0" err="1" smtClean="0"/>
              <a:t>arg</a:t>
            </a:r>
            <a:r>
              <a:rPr lang="en-IN" sz="2000" dirty="0" smtClean="0"/>
              <a:t> constructor in the Bike class</a:t>
            </a:r>
          </a:p>
          <a:p>
            <a:pPr algn="just">
              <a:lnSpc>
                <a:spcPct val="200000"/>
              </a:lnSpc>
            </a:pPr>
            <a:r>
              <a:rPr lang="en-IN" sz="2000" dirty="0" smtClean="0"/>
              <a:t>It will be invoked at the time of object creation.</a:t>
            </a:r>
          </a:p>
          <a:p>
            <a:pPr algn="just">
              <a:buNone/>
            </a:pPr>
            <a:endParaRPr lang="en-IN" sz="2000" dirty="0" smtClean="0"/>
          </a:p>
          <a:p>
            <a:pPr algn="just">
              <a:buNone/>
            </a:pPr>
            <a:r>
              <a:rPr lang="en-IN" sz="2000" b="1" dirty="0" smtClean="0">
                <a:solidFill>
                  <a:srgbClr val="C00000"/>
                </a:solidFill>
              </a:rPr>
              <a:t>Rule</a:t>
            </a:r>
            <a:r>
              <a:rPr lang="en-IN" sz="2000" dirty="0" smtClean="0"/>
              <a:t>: If there is no constructor in a class, compiler automatically creates a default constructor.</a:t>
            </a:r>
          </a:p>
          <a:p>
            <a:pPr algn="just">
              <a:buNone/>
            </a:pPr>
            <a:endParaRPr lang="en-US" sz="2000" dirty="0"/>
          </a:p>
        </p:txBody>
      </p:sp>
      <p:sp>
        <p:nvSpPr>
          <p:cNvPr id="5" name="Content Placeholder 4"/>
          <p:cNvSpPr>
            <a:spLocks noGrp="1"/>
          </p:cNvSpPr>
          <p:nvPr>
            <p:ph sz="quarter" idx="2"/>
          </p:nvPr>
        </p:nvSpPr>
        <p:spPr>
          <a:xfrm>
            <a:off x="6134657" y="838200"/>
            <a:ext cx="6101568" cy="4800600"/>
          </a:xfrm>
        </p:spPr>
        <p:txBody>
          <a:bodyPr>
            <a:noAutofit/>
          </a:bodyPr>
          <a:lstStyle/>
          <a:p>
            <a:pPr>
              <a:lnSpc>
                <a:spcPct val="120000"/>
              </a:lnSpc>
              <a:buNone/>
            </a:pPr>
            <a:r>
              <a:rPr lang="en-IN" sz="1800" dirty="0" smtClean="0"/>
              <a:t>//Java Program to create and call a default constructor  </a:t>
            </a:r>
          </a:p>
          <a:p>
            <a:pPr>
              <a:lnSpc>
                <a:spcPct val="120000"/>
              </a:lnSpc>
              <a:buNone/>
            </a:pPr>
            <a:r>
              <a:rPr lang="en-IN" sz="1800" b="1" dirty="0" smtClean="0"/>
              <a:t>class</a:t>
            </a:r>
            <a:r>
              <a:rPr lang="en-IN" sz="1800" dirty="0" smtClean="0"/>
              <a:t> Bike1</a:t>
            </a:r>
          </a:p>
          <a:p>
            <a:pPr>
              <a:lnSpc>
                <a:spcPct val="120000"/>
              </a:lnSpc>
              <a:buNone/>
            </a:pPr>
            <a:r>
              <a:rPr lang="en-IN" sz="1800" dirty="0" smtClean="0"/>
              <a:t>{  </a:t>
            </a:r>
          </a:p>
          <a:p>
            <a:pPr>
              <a:lnSpc>
                <a:spcPct val="120000"/>
              </a:lnSpc>
              <a:buNone/>
            </a:pPr>
            <a:r>
              <a:rPr lang="en-IN" sz="1800" dirty="0" smtClean="0"/>
              <a:t>//creating a default constructor  </a:t>
            </a:r>
          </a:p>
          <a:p>
            <a:pPr>
              <a:lnSpc>
                <a:spcPct val="120000"/>
              </a:lnSpc>
              <a:buNone/>
            </a:pPr>
            <a:r>
              <a:rPr lang="en-IN" sz="1800" dirty="0" smtClean="0"/>
              <a:t>Bike1(){</a:t>
            </a:r>
            <a:r>
              <a:rPr lang="en-IN" sz="1800" dirty="0" err="1" smtClean="0"/>
              <a:t>System.out.println</a:t>
            </a:r>
            <a:r>
              <a:rPr lang="en-IN" sz="1800" dirty="0" smtClean="0"/>
              <a:t>("Bike is created"); } </a:t>
            </a:r>
          </a:p>
          <a:p>
            <a:pPr>
              <a:lnSpc>
                <a:spcPct val="120000"/>
              </a:lnSpc>
              <a:buNone/>
            </a:pPr>
            <a:r>
              <a:rPr lang="en-IN" sz="1800" dirty="0" smtClean="0"/>
              <a:t> Class Cal</a:t>
            </a:r>
          </a:p>
          <a:p>
            <a:pPr>
              <a:lnSpc>
                <a:spcPct val="120000"/>
              </a:lnSpc>
              <a:buNone/>
            </a:pPr>
            <a:r>
              <a:rPr lang="en-IN" sz="1800" dirty="0" smtClean="0"/>
              <a:t>{</a:t>
            </a:r>
            <a:r>
              <a:rPr lang="en-IN" sz="1800" b="1" dirty="0" smtClean="0"/>
              <a:t>   public</a:t>
            </a:r>
            <a:r>
              <a:rPr lang="en-IN" sz="1800" dirty="0" smtClean="0"/>
              <a:t> </a:t>
            </a:r>
            <a:r>
              <a:rPr lang="en-IN" sz="1800" b="1" dirty="0" smtClean="0"/>
              <a:t>static</a:t>
            </a:r>
            <a:r>
              <a:rPr lang="en-IN" sz="1800" dirty="0" smtClean="0"/>
              <a:t> </a:t>
            </a:r>
            <a:r>
              <a:rPr lang="en-IN" sz="1800" b="1" dirty="0" smtClean="0"/>
              <a:t>void</a:t>
            </a:r>
            <a:r>
              <a:rPr lang="en-IN" sz="1800" dirty="0" smtClean="0"/>
              <a:t> main(String </a:t>
            </a:r>
            <a:r>
              <a:rPr lang="en-IN" sz="1800" dirty="0" err="1" smtClean="0"/>
              <a:t>args</a:t>
            </a:r>
            <a:r>
              <a:rPr lang="en-IN" sz="1800" dirty="0" smtClean="0"/>
              <a:t>[])</a:t>
            </a:r>
          </a:p>
          <a:p>
            <a:pPr>
              <a:lnSpc>
                <a:spcPct val="120000"/>
              </a:lnSpc>
              <a:buNone/>
            </a:pPr>
            <a:r>
              <a:rPr lang="en-IN" sz="1800" dirty="0" smtClean="0"/>
              <a:t>   {     //calling a default constructor  </a:t>
            </a:r>
          </a:p>
          <a:p>
            <a:pPr>
              <a:lnSpc>
                <a:spcPct val="120000"/>
              </a:lnSpc>
              <a:buNone/>
            </a:pPr>
            <a:r>
              <a:rPr lang="en-IN" sz="1800" dirty="0" smtClean="0"/>
              <a:t>        Bike1 b=</a:t>
            </a:r>
            <a:r>
              <a:rPr lang="en-IN" sz="1800" b="1" dirty="0" smtClean="0"/>
              <a:t>new</a:t>
            </a:r>
            <a:r>
              <a:rPr lang="en-IN" sz="1800" dirty="0" smtClean="0"/>
              <a:t> Bike1();  </a:t>
            </a:r>
          </a:p>
          <a:p>
            <a:pPr>
              <a:lnSpc>
                <a:spcPct val="120000"/>
              </a:lnSpc>
              <a:buNone/>
            </a:pPr>
            <a:r>
              <a:rPr lang="en-IN" sz="1800" dirty="0" smtClean="0"/>
              <a:t>   }</a:t>
            </a:r>
          </a:p>
          <a:p>
            <a:pPr>
              <a:lnSpc>
                <a:spcPct val="120000"/>
              </a:lnSpc>
              <a:buNone/>
            </a:pPr>
            <a:r>
              <a:rPr lang="en-IN" sz="1800" dirty="0" smtClean="0"/>
              <a:t> }  </a:t>
            </a:r>
          </a:p>
          <a:p>
            <a:pPr>
              <a:lnSpc>
                <a:spcPct val="120000"/>
              </a:lnSpc>
              <a:buNone/>
            </a:pPr>
            <a:r>
              <a:rPr lang="en-IN" sz="1800" b="1" dirty="0" err="1" smtClean="0">
                <a:solidFill>
                  <a:srgbClr val="C00000"/>
                </a:solidFill>
              </a:rPr>
              <a:t>OutPut</a:t>
            </a:r>
            <a:endParaRPr lang="en-IN" sz="1800" b="1" dirty="0" smtClean="0">
              <a:solidFill>
                <a:srgbClr val="C00000"/>
              </a:solidFill>
            </a:endParaRPr>
          </a:p>
          <a:p>
            <a:pPr>
              <a:lnSpc>
                <a:spcPct val="120000"/>
              </a:lnSpc>
              <a:buNone/>
            </a:pPr>
            <a:r>
              <a:rPr lang="en-IN" sz="1800" dirty="0" smtClean="0"/>
              <a:t>Bike is created </a:t>
            </a:r>
          </a:p>
          <a:p>
            <a:pPr>
              <a:lnSpc>
                <a:spcPct val="120000"/>
              </a:lnSpc>
              <a:buNone/>
            </a:pPr>
            <a:endParaRPr lang="en-US" sz="700" dirty="0"/>
          </a:p>
        </p:txBody>
      </p:sp>
      <p:sp>
        <p:nvSpPr>
          <p:cNvPr id="6" name="Date Placeholder 5"/>
          <p:cNvSpPr>
            <a:spLocks noGrp="1"/>
          </p:cNvSpPr>
          <p:nvPr>
            <p:ph type="dt" sz="half" idx="10"/>
          </p:nvPr>
        </p:nvSpPr>
        <p:spPr/>
        <p:txBody>
          <a:bodyPr/>
          <a:lstStyle/>
          <a:p>
            <a:fld id="{8F495854-8CFA-4C55-B7DF-F94D7A216A5B}" type="datetime1">
              <a:rPr lang="en-US" smtClean="0"/>
              <a:pPr/>
              <a:t>3/2/2022</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002060"/>
                </a:solidFill>
              </a:rPr>
              <a:t>Java Parameterized Constructor</a:t>
            </a:r>
          </a:p>
        </p:txBody>
      </p:sp>
      <p:sp>
        <p:nvSpPr>
          <p:cNvPr id="3" name="Content Placeholder 2"/>
          <p:cNvSpPr>
            <a:spLocks noGrp="1"/>
          </p:cNvSpPr>
          <p:nvPr>
            <p:ph sz="quarter" idx="1"/>
          </p:nvPr>
        </p:nvSpPr>
        <p:spPr>
          <a:xfrm>
            <a:off x="367420" y="1600200"/>
            <a:ext cx="11116557" cy="5181600"/>
          </a:xfrm>
        </p:spPr>
        <p:txBody>
          <a:bodyPr>
            <a:noAutofit/>
          </a:bodyPr>
          <a:lstStyle/>
          <a:p>
            <a:pPr algn="just">
              <a:lnSpc>
                <a:spcPct val="200000"/>
              </a:lnSpc>
            </a:pPr>
            <a:r>
              <a:rPr lang="en-IN" dirty="0" smtClean="0"/>
              <a:t>A constructor which </a:t>
            </a:r>
            <a:r>
              <a:rPr lang="en-IN" dirty="0" smtClean="0">
                <a:solidFill>
                  <a:srgbClr val="FF0000"/>
                </a:solidFill>
              </a:rPr>
              <a:t>has a specific number of parameters </a:t>
            </a:r>
            <a:r>
              <a:rPr lang="en-IN" dirty="0" smtClean="0"/>
              <a:t>is called a parameterized constructor.</a:t>
            </a:r>
          </a:p>
          <a:p>
            <a:pPr algn="just">
              <a:lnSpc>
                <a:spcPct val="200000"/>
              </a:lnSpc>
            </a:pPr>
            <a:r>
              <a:rPr lang="en-IN" dirty="0" smtClean="0"/>
              <a:t> </a:t>
            </a:r>
            <a:r>
              <a:rPr lang="en-IN" dirty="0" smtClean="0">
                <a:solidFill>
                  <a:srgbClr val="FF0000"/>
                </a:solidFill>
              </a:rPr>
              <a:t>Used to provide different values </a:t>
            </a:r>
            <a:r>
              <a:rPr lang="en-IN" dirty="0" smtClean="0"/>
              <a:t>to distinct objects. </a:t>
            </a:r>
          </a:p>
          <a:p>
            <a:pPr algn="just">
              <a:lnSpc>
                <a:spcPct val="200000"/>
              </a:lnSpc>
            </a:pPr>
            <a:r>
              <a:rPr lang="en-IN" dirty="0" smtClean="0"/>
              <a:t>In the following example, we have created the constructor of Student class that have two parameters</a:t>
            </a:r>
          </a:p>
        </p:txBody>
      </p:sp>
      <p:sp>
        <p:nvSpPr>
          <p:cNvPr id="4" name="Date Placeholder 3"/>
          <p:cNvSpPr>
            <a:spLocks noGrp="1"/>
          </p:cNvSpPr>
          <p:nvPr>
            <p:ph type="dt" sz="half" idx="14"/>
          </p:nvPr>
        </p:nvSpPr>
        <p:spPr/>
        <p:txBody>
          <a:bodyPr/>
          <a:lstStyle/>
          <a:p>
            <a:fld id="{D33AACBE-B257-4B68-9930-F19E8AE6CB2A}" type="datetime1">
              <a:rPr lang="en-US" smtClean="0"/>
              <a:pPr/>
              <a:t>3/2/2022</a:t>
            </a:fld>
            <a:endParaRPr lang="en-US"/>
          </a:p>
        </p:txBody>
      </p:sp>
      <p:sp>
        <p:nvSpPr>
          <p:cNvPr id="5" name="Slide Number Placeholder 4"/>
          <p:cNvSpPr>
            <a:spLocks noGrp="1"/>
          </p:cNvSpPr>
          <p:nvPr>
            <p:ph type="sldNum" sz="quarter" idx="15"/>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1002" y="-152400"/>
            <a:ext cx="10156454" cy="1143000"/>
          </a:xfrm>
        </p:spPr>
        <p:txBody>
          <a:bodyPr/>
          <a:lstStyle/>
          <a:p>
            <a:r>
              <a:rPr lang="en-US" b="1" dirty="0" smtClean="0">
                <a:solidFill>
                  <a:srgbClr val="002060"/>
                </a:solidFill>
              </a:rPr>
              <a:t>Example</a:t>
            </a:r>
            <a:endParaRPr lang="en-US" b="1" dirty="0">
              <a:solidFill>
                <a:srgbClr val="002060"/>
              </a:solidFill>
            </a:endParaRPr>
          </a:p>
        </p:txBody>
      </p:sp>
      <p:sp>
        <p:nvSpPr>
          <p:cNvPr id="5" name="Content Placeholder 4"/>
          <p:cNvSpPr>
            <a:spLocks noGrp="1"/>
          </p:cNvSpPr>
          <p:nvPr>
            <p:ph sz="quarter" idx="1"/>
          </p:nvPr>
        </p:nvSpPr>
        <p:spPr>
          <a:xfrm>
            <a:off x="534584" y="1295400"/>
            <a:ext cx="5262081" cy="5257800"/>
          </a:xfrm>
        </p:spPr>
        <p:txBody>
          <a:bodyPr>
            <a:normAutofit fontScale="55000" lnSpcReduction="20000"/>
          </a:bodyPr>
          <a:lstStyle/>
          <a:p>
            <a:pPr>
              <a:lnSpc>
                <a:spcPct val="120000"/>
              </a:lnSpc>
              <a:buNone/>
            </a:pPr>
            <a:r>
              <a:rPr lang="en-IN" dirty="0" smtClean="0"/>
              <a:t>//Java Program to demonstrate the use of the parameterized constructor.  </a:t>
            </a:r>
          </a:p>
          <a:p>
            <a:pPr>
              <a:lnSpc>
                <a:spcPct val="120000"/>
              </a:lnSpc>
              <a:buNone/>
            </a:pPr>
            <a:r>
              <a:rPr lang="en-IN" b="1" dirty="0" smtClean="0"/>
              <a:t>class</a:t>
            </a:r>
            <a:r>
              <a:rPr lang="en-IN" dirty="0" smtClean="0"/>
              <a:t> Student4</a:t>
            </a:r>
          </a:p>
          <a:p>
            <a:pPr>
              <a:lnSpc>
                <a:spcPct val="120000"/>
              </a:lnSpc>
              <a:buNone/>
            </a:pPr>
            <a:r>
              <a:rPr lang="en-IN" dirty="0" smtClean="0"/>
              <a:t>{  </a:t>
            </a:r>
          </a:p>
          <a:p>
            <a:pPr>
              <a:lnSpc>
                <a:spcPct val="120000"/>
              </a:lnSpc>
              <a:buNone/>
            </a:pPr>
            <a:r>
              <a:rPr lang="en-IN" dirty="0" smtClean="0"/>
              <a:t>    </a:t>
            </a:r>
            <a:r>
              <a:rPr lang="en-IN" b="1" dirty="0" err="1" smtClean="0"/>
              <a:t>int</a:t>
            </a:r>
            <a:r>
              <a:rPr lang="en-IN" dirty="0" smtClean="0"/>
              <a:t> id;  </a:t>
            </a:r>
          </a:p>
          <a:p>
            <a:pPr>
              <a:lnSpc>
                <a:spcPct val="120000"/>
              </a:lnSpc>
              <a:buNone/>
            </a:pPr>
            <a:r>
              <a:rPr lang="en-IN" dirty="0" smtClean="0"/>
              <a:t>    String name;  </a:t>
            </a:r>
          </a:p>
          <a:p>
            <a:pPr>
              <a:lnSpc>
                <a:spcPct val="120000"/>
              </a:lnSpc>
              <a:buNone/>
            </a:pPr>
            <a:r>
              <a:rPr lang="en-IN" dirty="0" smtClean="0"/>
              <a:t>    //creating a parameterized constructor  </a:t>
            </a:r>
          </a:p>
          <a:p>
            <a:pPr>
              <a:lnSpc>
                <a:spcPct val="120000"/>
              </a:lnSpc>
              <a:buNone/>
            </a:pPr>
            <a:r>
              <a:rPr lang="en-IN" dirty="0" smtClean="0"/>
              <a:t>    Student4(</a:t>
            </a:r>
            <a:r>
              <a:rPr lang="en-IN" b="1" dirty="0" err="1" smtClean="0"/>
              <a:t>int</a:t>
            </a:r>
            <a:r>
              <a:rPr lang="en-IN" dirty="0" smtClean="0"/>
              <a:t> </a:t>
            </a:r>
            <a:r>
              <a:rPr lang="en-IN" dirty="0" err="1" smtClean="0"/>
              <a:t>i</a:t>
            </a:r>
            <a:r>
              <a:rPr lang="en-IN" dirty="0" smtClean="0"/>
              <a:t>, String n)</a:t>
            </a:r>
          </a:p>
          <a:p>
            <a:pPr>
              <a:lnSpc>
                <a:spcPct val="120000"/>
              </a:lnSpc>
              <a:buNone/>
            </a:pPr>
            <a:r>
              <a:rPr lang="en-IN" dirty="0" smtClean="0"/>
              <a:t>   {  </a:t>
            </a:r>
          </a:p>
          <a:p>
            <a:pPr>
              <a:lnSpc>
                <a:spcPct val="120000"/>
              </a:lnSpc>
              <a:buNone/>
            </a:pPr>
            <a:r>
              <a:rPr lang="en-IN" dirty="0" smtClean="0"/>
              <a:t>    id = </a:t>
            </a:r>
            <a:r>
              <a:rPr lang="en-IN" dirty="0" err="1" smtClean="0"/>
              <a:t>i</a:t>
            </a:r>
            <a:r>
              <a:rPr lang="en-IN" dirty="0" smtClean="0"/>
              <a:t>;  </a:t>
            </a:r>
          </a:p>
          <a:p>
            <a:pPr>
              <a:lnSpc>
                <a:spcPct val="120000"/>
              </a:lnSpc>
              <a:buNone/>
            </a:pPr>
            <a:r>
              <a:rPr lang="en-IN" dirty="0" smtClean="0"/>
              <a:t>    name = n;  </a:t>
            </a:r>
          </a:p>
          <a:p>
            <a:pPr>
              <a:lnSpc>
                <a:spcPct val="120000"/>
              </a:lnSpc>
              <a:buNone/>
            </a:pPr>
            <a:r>
              <a:rPr lang="en-IN" dirty="0" smtClean="0"/>
              <a:t>    }  </a:t>
            </a:r>
          </a:p>
          <a:p>
            <a:pPr>
              <a:lnSpc>
                <a:spcPct val="120000"/>
              </a:lnSpc>
              <a:buNone/>
            </a:pPr>
            <a:r>
              <a:rPr lang="en-IN" dirty="0" smtClean="0"/>
              <a:t>    //method to display the values  </a:t>
            </a:r>
          </a:p>
          <a:p>
            <a:pPr>
              <a:lnSpc>
                <a:spcPct val="120000"/>
              </a:lnSpc>
              <a:buNone/>
            </a:pPr>
            <a:r>
              <a:rPr lang="en-IN" dirty="0" smtClean="0"/>
              <a:t> </a:t>
            </a:r>
            <a:r>
              <a:rPr lang="en-IN" b="1" dirty="0" smtClean="0"/>
              <a:t>void</a:t>
            </a:r>
            <a:r>
              <a:rPr lang="en-IN" dirty="0" smtClean="0"/>
              <a:t> display()</a:t>
            </a:r>
          </a:p>
          <a:p>
            <a:pPr>
              <a:lnSpc>
                <a:spcPct val="120000"/>
              </a:lnSpc>
              <a:buNone/>
            </a:pPr>
            <a:r>
              <a:rPr lang="en-IN" dirty="0" smtClean="0"/>
              <a:t>{</a:t>
            </a:r>
          </a:p>
          <a:p>
            <a:pPr>
              <a:lnSpc>
                <a:spcPct val="120000"/>
              </a:lnSpc>
              <a:buNone/>
            </a:pPr>
            <a:r>
              <a:rPr lang="en-IN" dirty="0" err="1" smtClean="0"/>
              <a:t>System.out.println</a:t>
            </a:r>
            <a:r>
              <a:rPr lang="en-IN" dirty="0" smtClean="0"/>
              <a:t>(id+" "+name);</a:t>
            </a:r>
          </a:p>
          <a:p>
            <a:pPr>
              <a:lnSpc>
                <a:spcPct val="120000"/>
              </a:lnSpc>
              <a:buNone/>
            </a:pPr>
            <a:r>
              <a:rPr lang="en-IN" dirty="0" smtClean="0"/>
              <a:t>}</a:t>
            </a:r>
          </a:p>
          <a:p>
            <a:pPr>
              <a:lnSpc>
                <a:spcPct val="120000"/>
              </a:lnSpc>
              <a:buNone/>
            </a:pPr>
            <a:r>
              <a:rPr lang="en-IN" dirty="0" smtClean="0"/>
              <a:t>}</a:t>
            </a:r>
            <a:endParaRPr lang="en-US" dirty="0"/>
          </a:p>
        </p:txBody>
      </p:sp>
      <p:sp>
        <p:nvSpPr>
          <p:cNvPr id="6" name="Content Placeholder 5"/>
          <p:cNvSpPr>
            <a:spLocks noGrp="1"/>
          </p:cNvSpPr>
          <p:nvPr>
            <p:ph sz="quarter" idx="2"/>
          </p:nvPr>
        </p:nvSpPr>
        <p:spPr>
          <a:xfrm>
            <a:off x="6560084" y="685800"/>
            <a:ext cx="5592558" cy="5791200"/>
          </a:xfrm>
        </p:spPr>
        <p:txBody>
          <a:bodyPr>
            <a:normAutofit fontScale="55000" lnSpcReduction="20000"/>
          </a:bodyPr>
          <a:lstStyle/>
          <a:p>
            <a:pPr>
              <a:lnSpc>
                <a:spcPct val="120000"/>
              </a:lnSpc>
              <a:buNone/>
            </a:pPr>
            <a:r>
              <a:rPr lang="en-IN" b="1" dirty="0" smtClean="0"/>
              <a:t>Class Call</a:t>
            </a:r>
          </a:p>
          <a:p>
            <a:pPr>
              <a:lnSpc>
                <a:spcPct val="120000"/>
              </a:lnSpc>
              <a:buNone/>
            </a:pPr>
            <a:r>
              <a:rPr lang="en-IN" b="1" dirty="0" smtClean="0"/>
              <a:t>{</a:t>
            </a:r>
          </a:p>
          <a:p>
            <a:pPr>
              <a:lnSpc>
                <a:spcPct val="120000"/>
              </a:lnSpc>
              <a:buNone/>
            </a:pPr>
            <a:r>
              <a:rPr lang="en-IN" b="1" dirty="0" smtClean="0"/>
              <a:t>public</a:t>
            </a:r>
            <a:r>
              <a:rPr lang="en-IN" dirty="0" smtClean="0"/>
              <a:t> </a:t>
            </a:r>
            <a:r>
              <a:rPr lang="en-IN" b="1" dirty="0" smtClean="0"/>
              <a:t>static</a:t>
            </a:r>
            <a:r>
              <a:rPr lang="en-IN" dirty="0" smtClean="0"/>
              <a:t> </a:t>
            </a:r>
            <a:r>
              <a:rPr lang="en-IN" b="1" dirty="0" smtClean="0"/>
              <a:t>void</a:t>
            </a:r>
            <a:r>
              <a:rPr lang="en-IN" dirty="0" smtClean="0"/>
              <a:t> main(String </a:t>
            </a:r>
            <a:r>
              <a:rPr lang="en-IN" dirty="0" err="1" smtClean="0"/>
              <a:t>args</a:t>
            </a:r>
            <a:r>
              <a:rPr lang="en-IN" dirty="0" smtClean="0"/>
              <a:t>[])</a:t>
            </a:r>
          </a:p>
          <a:p>
            <a:pPr>
              <a:lnSpc>
                <a:spcPct val="120000"/>
              </a:lnSpc>
              <a:buNone/>
            </a:pPr>
            <a:r>
              <a:rPr lang="en-IN" dirty="0" smtClean="0"/>
              <a:t>{  </a:t>
            </a:r>
          </a:p>
          <a:p>
            <a:pPr>
              <a:lnSpc>
                <a:spcPct val="120000"/>
              </a:lnSpc>
              <a:buNone/>
            </a:pPr>
            <a:r>
              <a:rPr lang="en-IN" dirty="0" smtClean="0"/>
              <a:t>    //creating objects and passing values  </a:t>
            </a:r>
          </a:p>
          <a:p>
            <a:pPr>
              <a:lnSpc>
                <a:spcPct val="120000"/>
              </a:lnSpc>
              <a:buNone/>
            </a:pPr>
            <a:r>
              <a:rPr lang="en-IN" dirty="0" smtClean="0"/>
              <a:t>    Student4 s1 = </a:t>
            </a:r>
            <a:r>
              <a:rPr lang="en-IN" b="1" dirty="0" smtClean="0"/>
              <a:t>new</a:t>
            </a:r>
            <a:r>
              <a:rPr lang="en-IN" dirty="0" smtClean="0"/>
              <a:t> Student4(111,"Karan");  </a:t>
            </a:r>
          </a:p>
          <a:p>
            <a:pPr>
              <a:lnSpc>
                <a:spcPct val="120000"/>
              </a:lnSpc>
              <a:buNone/>
            </a:pPr>
            <a:r>
              <a:rPr lang="en-IN" dirty="0" smtClean="0"/>
              <a:t>    Student4 s2 = </a:t>
            </a:r>
            <a:r>
              <a:rPr lang="en-IN" b="1" dirty="0" smtClean="0"/>
              <a:t>new</a:t>
            </a:r>
            <a:r>
              <a:rPr lang="en-IN" dirty="0" smtClean="0"/>
              <a:t> Student4(222,"Aryan");  </a:t>
            </a:r>
          </a:p>
          <a:p>
            <a:pPr>
              <a:lnSpc>
                <a:spcPct val="120000"/>
              </a:lnSpc>
              <a:buNone/>
            </a:pPr>
            <a:r>
              <a:rPr lang="en-IN" dirty="0" smtClean="0"/>
              <a:t>    //calling method to display the values of object  </a:t>
            </a:r>
          </a:p>
          <a:p>
            <a:pPr>
              <a:lnSpc>
                <a:spcPct val="120000"/>
              </a:lnSpc>
              <a:buNone/>
            </a:pPr>
            <a:r>
              <a:rPr lang="en-IN" dirty="0" smtClean="0"/>
              <a:t>    s1.display();  </a:t>
            </a:r>
          </a:p>
          <a:p>
            <a:pPr>
              <a:lnSpc>
                <a:spcPct val="120000"/>
              </a:lnSpc>
              <a:buNone/>
            </a:pPr>
            <a:r>
              <a:rPr lang="en-IN" dirty="0" smtClean="0"/>
              <a:t>    s2.display();  </a:t>
            </a:r>
          </a:p>
          <a:p>
            <a:pPr>
              <a:lnSpc>
                <a:spcPct val="120000"/>
              </a:lnSpc>
              <a:buNone/>
            </a:pPr>
            <a:r>
              <a:rPr lang="en-IN" dirty="0" smtClean="0"/>
              <a:t>   }  </a:t>
            </a:r>
          </a:p>
          <a:p>
            <a:pPr>
              <a:lnSpc>
                <a:spcPct val="120000"/>
              </a:lnSpc>
              <a:buNone/>
            </a:pPr>
            <a:r>
              <a:rPr lang="en-IN" dirty="0" smtClean="0"/>
              <a:t>}  </a:t>
            </a:r>
          </a:p>
          <a:p>
            <a:pPr>
              <a:lnSpc>
                <a:spcPct val="120000"/>
              </a:lnSpc>
              <a:buNone/>
            </a:pPr>
            <a:r>
              <a:rPr lang="en-IN" b="1" dirty="0" smtClean="0">
                <a:solidFill>
                  <a:srgbClr val="C00000"/>
                </a:solidFill>
              </a:rPr>
              <a:t>Output:</a:t>
            </a:r>
          </a:p>
          <a:p>
            <a:pPr>
              <a:lnSpc>
                <a:spcPct val="120000"/>
              </a:lnSpc>
              <a:buNone/>
            </a:pPr>
            <a:r>
              <a:rPr lang="en-IN" dirty="0" smtClean="0"/>
              <a:t>111 Karan</a:t>
            </a:r>
          </a:p>
          <a:p>
            <a:pPr>
              <a:lnSpc>
                <a:spcPct val="120000"/>
              </a:lnSpc>
              <a:buNone/>
            </a:pPr>
            <a:r>
              <a:rPr lang="en-IN" dirty="0" smtClean="0"/>
              <a:t> 222 Aryan</a:t>
            </a:r>
          </a:p>
          <a:p>
            <a:pPr>
              <a:lnSpc>
                <a:spcPct val="120000"/>
              </a:lnSpc>
              <a:buNone/>
            </a:pPr>
            <a:endParaRPr lang="en-US" dirty="0"/>
          </a:p>
        </p:txBody>
      </p:sp>
      <p:sp>
        <p:nvSpPr>
          <p:cNvPr id="7" name="Date Placeholder 6"/>
          <p:cNvSpPr>
            <a:spLocks noGrp="1"/>
          </p:cNvSpPr>
          <p:nvPr>
            <p:ph type="dt" sz="half" idx="10"/>
          </p:nvPr>
        </p:nvSpPr>
        <p:spPr/>
        <p:txBody>
          <a:bodyPr/>
          <a:lstStyle/>
          <a:p>
            <a:fld id="{981503D6-BC31-49FD-8E70-DF6E115707B6}" type="datetime1">
              <a:rPr lang="en-US" smtClean="0"/>
              <a:pPr/>
              <a:t>3/2/2022</a:t>
            </a:fld>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TotalTime>
  <Words>406</Words>
  <Application>Microsoft Office PowerPoint</Application>
  <PresentationFormat>Custom</PresentationFormat>
  <Paragraphs>248</Paragraphs>
  <Slides>16</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16</vt:i4>
      </vt:variant>
    </vt:vector>
  </HeadingPairs>
  <TitlesOfParts>
    <vt:vector size="29" baseType="lpstr">
      <vt:lpstr>Aharoni</vt:lpstr>
      <vt:lpstr>Algerian</vt:lpstr>
      <vt:lpstr>Arabic Typesetting</vt:lpstr>
      <vt:lpstr>Arial</vt:lpstr>
      <vt:lpstr>Bodoni MT</vt:lpstr>
      <vt:lpstr>Bodoni MT Black</vt:lpstr>
      <vt:lpstr>Book Antiqua</vt:lpstr>
      <vt:lpstr>Calibri</vt:lpstr>
      <vt:lpstr>Century Schoolbook</vt:lpstr>
      <vt:lpstr>Times New Roman</vt:lpstr>
      <vt:lpstr>Wingdings</vt:lpstr>
      <vt:lpstr>Wingdings 2</vt:lpstr>
      <vt:lpstr>Oriel</vt:lpstr>
      <vt:lpstr>Constructors in Java</vt:lpstr>
      <vt:lpstr>constructors</vt:lpstr>
      <vt:lpstr>PowerPoint Presentation</vt:lpstr>
      <vt:lpstr>Rules for creating Java constructor </vt:lpstr>
      <vt:lpstr> Types of constructors</vt:lpstr>
      <vt:lpstr>Java Default Constructor</vt:lpstr>
      <vt:lpstr>Example</vt:lpstr>
      <vt:lpstr>Java Parameterized Constructor</vt:lpstr>
      <vt:lpstr>Example</vt:lpstr>
      <vt:lpstr>Constructor Overloading in Java</vt:lpstr>
      <vt:lpstr>example</vt:lpstr>
      <vt:lpstr>Java Copy Constructor </vt:lpstr>
      <vt:lpstr>example</vt:lpstr>
      <vt:lpstr>Copying values without constructor </vt:lpstr>
      <vt:lpstr>example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Constructors in Java Types of constructors Default Constructor Parameterized Constructor Constructor Overloading Does constructor return any value? Copying the values of one object into another Does constructor perform other tasks instead of the initialization</dc:title>
  <dc:creator>ELCOT</dc:creator>
  <cp:lastModifiedBy>Rozario A</cp:lastModifiedBy>
  <cp:revision>35</cp:revision>
  <dcterms:created xsi:type="dcterms:W3CDTF">2006-08-16T00:00:00Z</dcterms:created>
  <dcterms:modified xsi:type="dcterms:W3CDTF">2022-03-02T06:02:19Z</dcterms:modified>
</cp:coreProperties>
</file>